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5.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6.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7.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684" r:id="rId2"/>
    <p:sldMasterId id="2147483872" r:id="rId3"/>
    <p:sldMasterId id="2147483896" r:id="rId4"/>
    <p:sldMasterId id="2147483908" r:id="rId5"/>
    <p:sldMasterId id="2147483920" r:id="rId6"/>
    <p:sldMasterId id="2147483980" r:id="rId7"/>
    <p:sldMasterId id="2147484004" r:id="rId8"/>
    <p:sldMasterId id="2147484028" r:id="rId9"/>
    <p:sldMasterId id="2147484130" r:id="rId10"/>
    <p:sldMasterId id="2147484156" r:id="rId11"/>
    <p:sldMasterId id="2147484170" r:id="rId12"/>
    <p:sldMasterId id="2147484184" r:id="rId13"/>
    <p:sldMasterId id="2147484199" r:id="rId14"/>
    <p:sldMasterId id="2147484211" r:id="rId15"/>
    <p:sldMasterId id="2147484223" r:id="rId16"/>
    <p:sldMasterId id="2147484235" r:id="rId17"/>
    <p:sldMasterId id="2147484247" r:id="rId18"/>
  </p:sldMasterIdLst>
  <p:notesMasterIdLst>
    <p:notesMasterId r:id="rId68"/>
  </p:notesMasterIdLst>
  <p:sldIdLst>
    <p:sldId id="741" r:id="rId19"/>
    <p:sldId id="693" r:id="rId20"/>
    <p:sldId id="694" r:id="rId21"/>
    <p:sldId id="776" r:id="rId22"/>
    <p:sldId id="777" r:id="rId23"/>
    <p:sldId id="780" r:id="rId24"/>
    <p:sldId id="799" r:id="rId25"/>
    <p:sldId id="782" r:id="rId26"/>
    <p:sldId id="804" r:id="rId27"/>
    <p:sldId id="779" r:id="rId28"/>
    <p:sldId id="793" r:id="rId29"/>
    <p:sldId id="697" r:id="rId30"/>
    <p:sldId id="695" r:id="rId31"/>
    <p:sldId id="783" r:id="rId32"/>
    <p:sldId id="759" r:id="rId33"/>
    <p:sldId id="784" r:id="rId34"/>
    <p:sldId id="577" r:id="rId35"/>
    <p:sldId id="794" r:id="rId36"/>
    <p:sldId id="795" r:id="rId37"/>
    <p:sldId id="796" r:id="rId38"/>
    <p:sldId id="797" r:id="rId39"/>
    <p:sldId id="805" r:id="rId40"/>
    <p:sldId id="440" r:id="rId41"/>
    <p:sldId id="702" r:id="rId42"/>
    <p:sldId id="800" r:id="rId43"/>
    <p:sldId id="788" r:id="rId44"/>
    <p:sldId id="757" r:id="rId45"/>
    <p:sldId id="758" r:id="rId46"/>
    <p:sldId id="774" r:id="rId47"/>
    <p:sldId id="775" r:id="rId48"/>
    <p:sldId id="790" r:id="rId49"/>
    <p:sldId id="791" r:id="rId50"/>
    <p:sldId id="798" r:id="rId51"/>
    <p:sldId id="568" r:id="rId52"/>
    <p:sldId id="785" r:id="rId53"/>
    <p:sldId id="770" r:id="rId54"/>
    <p:sldId id="806" r:id="rId55"/>
    <p:sldId id="771" r:id="rId56"/>
    <p:sldId id="802" r:id="rId57"/>
    <p:sldId id="803" r:id="rId58"/>
    <p:sldId id="786" r:id="rId59"/>
    <p:sldId id="807" r:id="rId60"/>
    <p:sldId id="808" r:id="rId61"/>
    <p:sldId id="809" r:id="rId62"/>
    <p:sldId id="810" r:id="rId63"/>
    <p:sldId id="811" r:id="rId64"/>
    <p:sldId id="812" r:id="rId65"/>
    <p:sldId id="813" r:id="rId66"/>
    <p:sldId id="736" r:id="rId6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F0D2B2"/>
    <a:srgbClr val="618FFD"/>
    <a:srgbClr val="003366"/>
    <a:srgbClr val="000066"/>
    <a:srgbClr val="00CC00"/>
    <a:srgbClr val="FF0000"/>
    <a:srgbClr val="FFCCCC"/>
    <a:srgbClr val="FFFFCC"/>
    <a:srgbClr val="DAF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7" autoAdjust="0"/>
    <p:restoredTop sz="87074" autoAdjust="0"/>
  </p:normalViewPr>
  <p:slideViewPr>
    <p:cSldViewPr snapToGrid="0">
      <p:cViewPr varScale="1">
        <p:scale>
          <a:sx n="71" d="100"/>
          <a:sy n="71" d="100"/>
        </p:scale>
        <p:origin x="1446" y="60"/>
      </p:cViewPr>
      <p:guideLst>
        <p:guide orient="horz" pos="2160"/>
        <p:guide pos="2880"/>
      </p:guideLst>
    </p:cSldViewPr>
  </p:slideViewPr>
  <p:notesTextViewPr>
    <p:cViewPr>
      <p:scale>
        <a:sx n="1" d="1"/>
        <a:sy n="1" d="1"/>
      </p:scale>
      <p:origin x="0" y="0"/>
    </p:cViewPr>
  </p:notesTextViewPr>
  <p:sorterViewPr>
    <p:cViewPr varScale="1">
      <p:scale>
        <a:sx n="1" d="1"/>
        <a:sy n="1" d="1"/>
      </p:scale>
      <p:origin x="0" y="-97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1" u="none" strike="noStrike" kern="1200" cap="none" spc="20" baseline="0">
                <a:solidFill>
                  <a:srgbClr val="C00000"/>
                </a:solidFill>
                <a:latin typeface="+mn-lt"/>
                <a:ea typeface="+mn-ea"/>
                <a:cs typeface="+mn-cs"/>
              </a:defRPr>
            </a:pPr>
            <a:r>
              <a:rPr lang="de-DE" b="1" i="1" dirty="0" smtClean="0">
                <a:solidFill>
                  <a:srgbClr val="C00000"/>
                </a:solidFill>
              </a:rPr>
              <a:t>Doppelblinde</a:t>
            </a:r>
            <a:r>
              <a:rPr lang="de-DE" b="1" i="1" baseline="0" dirty="0" smtClean="0">
                <a:solidFill>
                  <a:srgbClr val="C00000"/>
                </a:solidFill>
              </a:rPr>
              <a:t> Studien</a:t>
            </a:r>
            <a:endParaRPr lang="de-DE" b="1" i="1" dirty="0">
              <a:solidFill>
                <a:srgbClr val="C00000"/>
              </a:solidFill>
            </a:endParaRPr>
          </a:p>
        </c:rich>
      </c:tx>
      <c:layout>
        <c:manualLayout>
          <c:xMode val="edge"/>
          <c:yMode val="edge"/>
          <c:x val="0.45870779189411137"/>
          <c:y val="9.4570921675543554E-2"/>
        </c:manualLayout>
      </c:layout>
      <c:overlay val="0"/>
      <c:spPr>
        <a:solidFill>
          <a:schemeClr val="bg1"/>
        </a:solidFill>
        <a:ln>
          <a:noFill/>
        </a:ln>
        <a:effectLst/>
      </c:spPr>
      <c:txPr>
        <a:bodyPr rot="0" spcFirstLastPara="1" vertOverflow="ellipsis" vert="horz" wrap="square" anchor="ctr" anchorCtr="1"/>
        <a:lstStyle/>
        <a:p>
          <a:pPr>
            <a:defRPr sz="2160" b="1" i="1" u="none" strike="noStrike" kern="1200" cap="none" spc="20" baseline="0">
              <a:solidFill>
                <a:srgbClr val="C00000"/>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Studienbeginn</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Tabelle1!$A$2:$A$6</c:f>
              <c:strCache>
                <c:ptCount val="5"/>
                <c:pt idx="0">
                  <c:v>Simplicity 2</c:v>
                </c:pt>
                <c:pt idx="1">
                  <c:v>Simplicity 3</c:v>
                </c:pt>
                <c:pt idx="2">
                  <c:v>Pivotal</c:v>
                </c:pt>
                <c:pt idx="3">
                  <c:v>Dorado-1</c:v>
                </c:pt>
                <c:pt idx="4">
                  <c:v>Dorado-2</c:v>
                </c:pt>
              </c:strCache>
            </c:strRef>
          </c:cat>
          <c:val>
            <c:numRef>
              <c:f>Tabelle1!$B$2:$B$6</c:f>
              <c:numCache>
                <c:formatCode>General</c:formatCode>
                <c:ptCount val="5"/>
                <c:pt idx="0">
                  <c:v>177</c:v>
                </c:pt>
                <c:pt idx="1">
                  <c:v>176</c:v>
                </c:pt>
                <c:pt idx="2">
                  <c:v>176</c:v>
                </c:pt>
                <c:pt idx="3">
                  <c:v>152</c:v>
                </c:pt>
                <c:pt idx="4">
                  <c:v>159</c:v>
                </c:pt>
              </c:numCache>
            </c:numRef>
          </c:val>
        </c:ser>
        <c:ser>
          <c:idx val="1"/>
          <c:order val="1"/>
          <c:tx>
            <c:strRef>
              <c:f>Tabelle1!$C$1</c:f>
              <c:strCache>
                <c:ptCount val="1"/>
                <c:pt idx="0">
                  <c:v>Studienende</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Tabelle1!$A$2:$A$6</c:f>
              <c:strCache>
                <c:ptCount val="5"/>
                <c:pt idx="0">
                  <c:v>Simplicity 2</c:v>
                </c:pt>
                <c:pt idx="1">
                  <c:v>Simplicity 3</c:v>
                </c:pt>
                <c:pt idx="2">
                  <c:v>Pivotal</c:v>
                </c:pt>
                <c:pt idx="3">
                  <c:v>Dorado-1</c:v>
                </c:pt>
                <c:pt idx="4">
                  <c:v>Dorado-2</c:v>
                </c:pt>
              </c:strCache>
            </c:strRef>
          </c:cat>
          <c:val>
            <c:numRef>
              <c:f>Tabelle1!$C$2:$C$6</c:f>
              <c:numCache>
                <c:formatCode>General</c:formatCode>
                <c:ptCount val="5"/>
                <c:pt idx="0">
                  <c:v>178</c:v>
                </c:pt>
                <c:pt idx="1">
                  <c:v>164</c:v>
                </c:pt>
                <c:pt idx="2">
                  <c:v>160</c:v>
                </c:pt>
                <c:pt idx="3">
                  <c:v>143</c:v>
                </c:pt>
                <c:pt idx="4">
                  <c:v>145</c:v>
                </c:pt>
              </c:numCache>
            </c:numRef>
          </c:val>
        </c:ser>
        <c:dLbls>
          <c:showLegendKey val="0"/>
          <c:showVal val="0"/>
          <c:showCatName val="0"/>
          <c:showSerName val="0"/>
          <c:showPercent val="0"/>
          <c:showBubbleSize val="0"/>
        </c:dLbls>
        <c:gapWidth val="100"/>
        <c:axId val="134796240"/>
        <c:axId val="134796800"/>
      </c:barChart>
      <c:catAx>
        <c:axId val="13479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de-DE"/>
          </a:p>
        </c:txPr>
        <c:crossAx val="134796800"/>
        <c:crosses val="autoZero"/>
        <c:auto val="1"/>
        <c:lblAlgn val="ctr"/>
        <c:lblOffset val="100"/>
        <c:noMultiLvlLbl val="0"/>
      </c:catAx>
      <c:valAx>
        <c:axId val="134796800"/>
        <c:scaling>
          <c:orientation val="minMax"/>
          <c:max val="20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de-DE"/>
          </a:p>
        </c:txPr>
        <c:crossAx val="134796240"/>
        <c:crosses val="autoZero"/>
        <c:crossBetween val="between"/>
        <c:majorUnit val="20"/>
      </c:valAx>
      <c:spPr>
        <a:noFill/>
        <a:ln>
          <a:noFill/>
        </a:ln>
        <a:effectLst/>
      </c:spPr>
    </c:plotArea>
    <c:legend>
      <c:legendPos val="b"/>
      <c:layout>
        <c:manualLayout>
          <c:xMode val="edge"/>
          <c:yMode val="edge"/>
          <c:x val="0.25228032462199895"/>
          <c:y val="0.93639387651663386"/>
          <c:w val="0.49543935075600209"/>
          <c:h val="6.360612348336618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sz="1800"/>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36272E-9BF4-4499-947C-C8830DAD58DC}" type="datetimeFigureOut">
              <a:rPr lang="de-DE" smtClean="0"/>
              <a:t>18.06.2015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7E5FF4-C481-4038-9321-AC4BCBC0D32D}" type="slidenum">
              <a:rPr lang="de-DE" smtClean="0"/>
              <a:t>‹Nr.›</a:t>
            </a:fld>
            <a:endParaRPr lang="de-DE"/>
          </a:p>
        </p:txBody>
      </p:sp>
    </p:spTree>
    <p:extLst>
      <p:ext uri="{BB962C8B-B14F-4D97-AF65-F5344CB8AC3E}">
        <p14:creationId xmlns:p14="http://schemas.microsoft.com/office/powerpoint/2010/main" val="2908336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7" name="Rectangle 7"/>
          <p:cNvSpPr>
            <a:spLocks noGrp="1" noChangeArrowheads="1"/>
          </p:cNvSpPr>
          <p:nvPr>
            <p:ph type="sldNum" sz="quarter" idx="5"/>
          </p:nvPr>
        </p:nvSpPr>
        <p:spPr>
          <a:noFill/>
          <a:ln>
            <a:miter lim="800000"/>
            <a:headEnd/>
            <a:tailEnd/>
          </a:ln>
        </p:spPr>
        <p:txBody>
          <a:bodyPr/>
          <a:lstStyle/>
          <a:p>
            <a:fld id="{328D43AC-DA59-4565-9C87-D0219CB251E8}" type="slidenum">
              <a:rPr lang="de-DE" smtClean="0">
                <a:solidFill>
                  <a:prstClr val="black"/>
                </a:solidFill>
              </a:rPr>
              <a:pPr/>
              <a:t>1</a:t>
            </a:fld>
            <a:endParaRPr lang="de-DE" smtClean="0">
              <a:solidFill>
                <a:prstClr val="black"/>
              </a:solidFill>
            </a:endParaRPr>
          </a:p>
        </p:txBody>
      </p:sp>
      <p:sp>
        <p:nvSpPr>
          <p:cNvPr id="941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27498998-FA9B-4EC5-B577-D61AD079406C}" type="slidenum">
              <a:rPr lang="de-DE" sz="1200">
                <a:solidFill>
                  <a:prstClr val="black"/>
                </a:solidFill>
                <a:latin typeface="Arial" charset="0"/>
              </a:rPr>
              <a:pPr algn="r" fontAlgn="base">
                <a:spcBef>
                  <a:spcPct val="0"/>
                </a:spcBef>
                <a:spcAft>
                  <a:spcPct val="0"/>
                </a:spcAft>
              </a:pPr>
              <a:t>1</a:t>
            </a:fld>
            <a:endParaRPr lang="de-DE" sz="1200">
              <a:solidFill>
                <a:prstClr val="black"/>
              </a:solidFill>
              <a:latin typeface="Arial" charset="0"/>
            </a:endParaRPr>
          </a:p>
        </p:txBody>
      </p:sp>
      <p:sp>
        <p:nvSpPr>
          <p:cNvPr id="941059" name="Rectangle 2"/>
          <p:cNvSpPr>
            <a:spLocks noGrp="1" noRot="1" noChangeAspect="1" noChangeArrowheads="1" noTextEdit="1"/>
          </p:cNvSpPr>
          <p:nvPr>
            <p:ph type="sldImg"/>
          </p:nvPr>
        </p:nvSpPr>
        <p:spPr>
          <a:xfrm>
            <a:off x="992188" y="768350"/>
            <a:ext cx="5114925" cy="3836988"/>
          </a:xfrm>
          <a:ln/>
        </p:spPr>
      </p:sp>
      <p:sp>
        <p:nvSpPr>
          <p:cNvPr id="941060" name="Rectangle 3"/>
          <p:cNvSpPr>
            <a:spLocks noGrp="1" noChangeArrowheads="1"/>
          </p:cNvSpPr>
          <p:nvPr>
            <p:ph type="body" idx="1"/>
          </p:nvPr>
        </p:nvSpPr>
        <p:spPr>
          <a:noFill/>
        </p:spPr>
        <p:txBody>
          <a:bodyPr/>
          <a:lstStyle/>
          <a:p>
            <a:pPr eaLnBrk="1" hangingPunct="1"/>
            <a:endParaRPr lang="en-GB" smtClean="0"/>
          </a:p>
        </p:txBody>
      </p:sp>
    </p:spTree>
    <p:extLst>
      <p:ext uri="{BB962C8B-B14F-4D97-AF65-F5344CB8AC3E}">
        <p14:creationId xmlns:p14="http://schemas.microsoft.com/office/powerpoint/2010/main" val="1291880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7C2BEA-D9F8-4587-BA27-5C4726A35A1C}" type="slidenum">
              <a:rPr lang="de-DE">
                <a:solidFill>
                  <a:prstClr val="black"/>
                </a:solidFill>
              </a:rPr>
              <a:pPr/>
              <a:t>23</a:t>
            </a:fld>
            <a:endParaRPr lang="de-DE">
              <a:solidFill>
                <a:prstClr val="black"/>
              </a:solidFill>
            </a:endParaRPr>
          </a:p>
        </p:txBody>
      </p:sp>
      <p:sp>
        <p:nvSpPr>
          <p:cNvPr id="303106" name="Rectangle 2"/>
          <p:cNvSpPr>
            <a:spLocks noGrp="1" noRot="1" noChangeAspect="1" noChangeArrowheads="1" noTextEdit="1"/>
          </p:cNvSpPr>
          <p:nvPr>
            <p:ph type="sldImg"/>
          </p:nvPr>
        </p:nvSpPr>
        <p:spPr>
          <a:xfrm>
            <a:off x="1143000" y="685800"/>
            <a:ext cx="4572000" cy="3429000"/>
          </a:xfrm>
          <a:ln/>
        </p:spPr>
      </p:sp>
      <p:sp>
        <p:nvSpPr>
          <p:cNvPr id="303107" name="Rectangle 3"/>
          <p:cNvSpPr>
            <a:spLocks noGrp="1" noChangeArrowheads="1"/>
          </p:cNvSpPr>
          <p:nvPr>
            <p:ph type="body" idx="1"/>
          </p:nvPr>
        </p:nvSpPr>
        <p:spPr/>
        <p:txBody>
          <a:bodyPr/>
          <a:lstStyle/>
          <a:p>
            <a:r>
              <a:rPr lang="de-DE"/>
              <a:t>SC therapy of glomerular disease may still be far away but there is progress </a:t>
            </a:r>
          </a:p>
          <a:p>
            <a:r>
              <a:rPr lang="de-DE"/>
              <a:t>eventually we will define which SC technology can be successfully used for which indication</a:t>
            </a:r>
          </a:p>
        </p:txBody>
      </p:sp>
    </p:spTree>
    <p:extLst>
      <p:ext uri="{BB962C8B-B14F-4D97-AF65-F5344CB8AC3E}">
        <p14:creationId xmlns:p14="http://schemas.microsoft.com/office/powerpoint/2010/main" val="3427443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smtClean="0">
                <a:solidFill>
                  <a:schemeClr val="tx1"/>
                </a:solidFill>
                <a:latin typeface="+mn-lt"/>
                <a:ea typeface="+mn-ea"/>
                <a:cs typeface="+mn-cs"/>
              </a:rPr>
              <a:t>Background</a:t>
            </a:r>
          </a:p>
          <a:p>
            <a:r>
              <a:rPr lang="en-US" sz="1200" b="0" i="0" u="none" strike="noStrike" kern="1200" baseline="0" dirty="0" smtClean="0">
                <a:solidFill>
                  <a:schemeClr val="tx1"/>
                </a:solidFill>
                <a:latin typeface="+mn-lt"/>
                <a:ea typeface="+mn-ea"/>
                <a:cs typeface="+mn-cs"/>
              </a:rPr>
              <a:t>Hyperkalemia (serum potassium level, &gt;5.0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 per liter) is associated with increased</a:t>
            </a:r>
          </a:p>
          <a:p>
            <a:r>
              <a:rPr lang="en-US" sz="1200" b="0" i="0" u="none" strike="noStrike" kern="1200" baseline="0" dirty="0" smtClean="0">
                <a:solidFill>
                  <a:schemeClr val="tx1"/>
                </a:solidFill>
                <a:latin typeface="+mn-lt"/>
                <a:ea typeface="+mn-ea"/>
                <a:cs typeface="+mn-cs"/>
              </a:rPr>
              <a:t>mortality among patients with heart failure, chronic kidney disease, or</a:t>
            </a:r>
          </a:p>
          <a:p>
            <a:r>
              <a:rPr lang="en-US" sz="1200" b="0" i="0" u="none" strike="noStrike" kern="1200" baseline="0" dirty="0" smtClean="0">
                <a:solidFill>
                  <a:schemeClr val="tx1"/>
                </a:solidFill>
                <a:latin typeface="+mn-lt"/>
                <a:ea typeface="+mn-ea"/>
                <a:cs typeface="+mn-cs"/>
              </a:rPr>
              <a:t>diabetes. We investigated whether sodium zirconium </a:t>
            </a:r>
            <a:r>
              <a:rPr lang="en-US" sz="1200" b="0" i="0" u="none" strike="noStrike" kern="1200" baseline="0" dirty="0" err="1" smtClean="0">
                <a:solidFill>
                  <a:schemeClr val="tx1"/>
                </a:solidFill>
                <a:latin typeface="+mn-lt"/>
                <a:ea typeface="+mn-ea"/>
                <a:cs typeface="+mn-cs"/>
              </a:rPr>
              <a:t>cyclosilicate</a:t>
            </a:r>
            <a:r>
              <a:rPr lang="en-US" sz="1200" b="0" i="0" u="none" strike="noStrike" kern="1200" baseline="0" dirty="0" smtClean="0">
                <a:solidFill>
                  <a:schemeClr val="tx1"/>
                </a:solidFill>
                <a:latin typeface="+mn-lt"/>
                <a:ea typeface="+mn-ea"/>
                <a:cs typeface="+mn-cs"/>
              </a:rPr>
              <a:t> (ZS-9), a novel</a:t>
            </a:r>
          </a:p>
          <a:p>
            <a:r>
              <a:rPr lang="en-US" sz="1200" b="0" i="0" u="none" strike="noStrike" kern="1200" baseline="0" dirty="0" smtClean="0">
                <a:solidFill>
                  <a:schemeClr val="tx1"/>
                </a:solidFill>
                <a:latin typeface="+mn-lt"/>
                <a:ea typeface="+mn-ea"/>
                <a:cs typeface="+mn-cs"/>
              </a:rPr>
              <a:t>selective </a:t>
            </a:r>
            <a:r>
              <a:rPr lang="en-US" sz="1200" b="0" i="0" u="none" strike="noStrike" kern="1200" baseline="0" dirty="0" err="1" smtClean="0">
                <a:solidFill>
                  <a:schemeClr val="tx1"/>
                </a:solidFill>
                <a:latin typeface="+mn-lt"/>
                <a:ea typeface="+mn-ea"/>
                <a:cs typeface="+mn-cs"/>
              </a:rPr>
              <a:t>cation</a:t>
            </a:r>
            <a:r>
              <a:rPr lang="en-US" sz="1200" b="0" i="0" u="none" strike="noStrike" kern="1200" baseline="0" dirty="0" smtClean="0">
                <a:solidFill>
                  <a:schemeClr val="tx1"/>
                </a:solidFill>
                <a:latin typeface="+mn-lt"/>
                <a:ea typeface="+mn-ea"/>
                <a:cs typeface="+mn-cs"/>
              </a:rPr>
              <a:t> exchanger, could lower serum potassium levels in patients with</a:t>
            </a:r>
          </a:p>
          <a:p>
            <a:r>
              <a:rPr lang="de-DE" sz="1200" b="0" i="0" u="none" strike="noStrike" kern="1200" baseline="0" dirty="0" err="1" smtClean="0">
                <a:solidFill>
                  <a:schemeClr val="tx1"/>
                </a:solidFill>
                <a:latin typeface="+mn-lt"/>
                <a:ea typeface="+mn-ea"/>
                <a:cs typeface="+mn-cs"/>
              </a:rPr>
              <a:t>hyperkalemia</a:t>
            </a:r>
            <a:r>
              <a:rPr lang="de-DE" sz="1200" b="0" i="0" u="none" strike="noStrike" kern="1200" baseline="0" dirty="0" smtClean="0">
                <a:solidFill>
                  <a:schemeClr val="tx1"/>
                </a:solidFill>
                <a:latin typeface="+mn-lt"/>
                <a:ea typeface="+mn-ea"/>
                <a:cs typeface="+mn-cs"/>
              </a:rPr>
              <a:t>.</a:t>
            </a:r>
          </a:p>
          <a:p>
            <a:r>
              <a:rPr lang="de-DE" sz="1200" b="1" i="0" u="none" strike="noStrike" kern="1200" baseline="0" dirty="0" err="1" smtClean="0">
                <a:solidFill>
                  <a:schemeClr val="tx1"/>
                </a:solidFill>
                <a:latin typeface="+mn-lt"/>
                <a:ea typeface="+mn-ea"/>
                <a:cs typeface="+mn-cs"/>
              </a:rPr>
              <a:t>Methods</a:t>
            </a:r>
            <a:endParaRPr lang="de-DE"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this multicenter, two-stage, double-blind, phase 3 trial, we randomly assigned</a:t>
            </a:r>
          </a:p>
          <a:p>
            <a:r>
              <a:rPr lang="en-US" sz="1200" b="0" i="0" u="none" strike="noStrike" kern="1200" baseline="0" dirty="0" smtClean="0">
                <a:solidFill>
                  <a:schemeClr val="tx1"/>
                </a:solidFill>
                <a:latin typeface="+mn-lt"/>
                <a:ea typeface="+mn-ea"/>
                <a:cs typeface="+mn-cs"/>
              </a:rPr>
              <a:t>753 patients with hyperkalemia to receive either ZS-9 (at a dose of 1.25 g, 2.5 g, 5 g,</a:t>
            </a:r>
          </a:p>
          <a:p>
            <a:r>
              <a:rPr lang="en-US" sz="1200" b="0" i="0" u="none" strike="noStrike" kern="1200" baseline="0" dirty="0" smtClean="0">
                <a:solidFill>
                  <a:schemeClr val="tx1"/>
                </a:solidFill>
                <a:latin typeface="+mn-lt"/>
                <a:ea typeface="+mn-ea"/>
                <a:cs typeface="+mn-cs"/>
              </a:rPr>
              <a:t>or 10 g) or placebo three times daily for 48 hours. Patients with </a:t>
            </a:r>
            <a:r>
              <a:rPr lang="en-US" sz="1200" b="0" i="0" u="none" strike="noStrike" kern="1200" baseline="0" dirty="0" err="1" smtClean="0">
                <a:solidFill>
                  <a:schemeClr val="tx1"/>
                </a:solidFill>
                <a:latin typeface="+mn-lt"/>
                <a:ea typeface="+mn-ea"/>
                <a:cs typeface="+mn-cs"/>
              </a:rPr>
              <a:t>normokalemia</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(serum potassium level, 3.5 to 4.9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 per liter) at 48 hours were randomly assigned</a:t>
            </a:r>
          </a:p>
          <a:p>
            <a:r>
              <a:rPr lang="en-US" sz="1200" b="0" i="0" u="none" strike="noStrike" kern="1200" baseline="0" dirty="0" smtClean="0">
                <a:solidFill>
                  <a:schemeClr val="tx1"/>
                </a:solidFill>
                <a:latin typeface="+mn-lt"/>
                <a:ea typeface="+mn-ea"/>
                <a:cs typeface="+mn-cs"/>
              </a:rPr>
              <a:t>to receive either ZS-9 or placebo once daily on days 3 to 14 (maintenance phase). The</a:t>
            </a:r>
          </a:p>
          <a:p>
            <a:r>
              <a:rPr lang="en-US" sz="1200" b="0" i="0" u="none" strike="noStrike" kern="1200" baseline="0" dirty="0" smtClean="0">
                <a:solidFill>
                  <a:schemeClr val="tx1"/>
                </a:solidFill>
                <a:latin typeface="+mn-lt"/>
                <a:ea typeface="+mn-ea"/>
                <a:cs typeface="+mn-cs"/>
              </a:rPr>
              <a:t>primary end point was the exponential rate of change in the mean serum potassium</a:t>
            </a:r>
          </a:p>
          <a:p>
            <a:r>
              <a:rPr lang="de-DE" sz="1200" b="0" i="0" u="none" strike="noStrike" kern="1200" baseline="0" dirty="0" err="1" smtClean="0">
                <a:solidFill>
                  <a:schemeClr val="tx1"/>
                </a:solidFill>
                <a:latin typeface="+mn-lt"/>
                <a:ea typeface="+mn-ea"/>
                <a:cs typeface="+mn-cs"/>
              </a:rPr>
              <a:t>level</a:t>
            </a:r>
            <a:r>
              <a:rPr lang="de-DE" sz="1200" b="0" i="0" u="none" strike="noStrike" kern="1200" baseline="0" dirty="0" smtClean="0">
                <a:solidFill>
                  <a:schemeClr val="tx1"/>
                </a:solidFill>
                <a:latin typeface="+mn-lt"/>
                <a:ea typeface="+mn-ea"/>
                <a:cs typeface="+mn-cs"/>
              </a:rPr>
              <a:t> at 48 </a:t>
            </a:r>
            <a:r>
              <a:rPr lang="de-DE" sz="1200" b="0" i="0" u="none" strike="noStrike" kern="1200" baseline="0" dirty="0" err="1" smtClean="0">
                <a:solidFill>
                  <a:schemeClr val="tx1"/>
                </a:solidFill>
                <a:latin typeface="+mn-lt"/>
                <a:ea typeface="+mn-ea"/>
                <a:cs typeface="+mn-cs"/>
              </a:rPr>
              <a:t>hours</a:t>
            </a:r>
            <a:r>
              <a:rPr lang="de-DE" sz="1200" b="0" i="0" u="none" strike="noStrike" kern="1200" baseline="0" dirty="0" smtClean="0">
                <a:solidFill>
                  <a:schemeClr val="tx1"/>
                </a:solidFill>
                <a:latin typeface="+mn-lt"/>
                <a:ea typeface="+mn-ea"/>
                <a:cs typeface="+mn-cs"/>
              </a:rPr>
              <a:t>.</a:t>
            </a:r>
          </a:p>
          <a:p>
            <a:r>
              <a:rPr lang="de-DE" sz="1200" b="1" i="0" u="none" strike="noStrike" kern="1200" baseline="0" dirty="0" err="1" smtClean="0">
                <a:solidFill>
                  <a:schemeClr val="tx1"/>
                </a:solidFill>
                <a:latin typeface="+mn-lt"/>
                <a:ea typeface="+mn-ea"/>
                <a:cs typeface="+mn-cs"/>
              </a:rPr>
              <a:t>Results</a:t>
            </a:r>
            <a:endParaRPr lang="de-DE"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48 hours, the mean serum potassium level had decreased from 5.3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 per</a:t>
            </a:r>
          </a:p>
          <a:p>
            <a:r>
              <a:rPr lang="en-US" sz="1200" b="0" i="0" u="none" strike="noStrike" kern="1200" baseline="0" dirty="0" smtClean="0">
                <a:solidFill>
                  <a:schemeClr val="tx1"/>
                </a:solidFill>
                <a:latin typeface="+mn-lt"/>
                <a:ea typeface="+mn-ea"/>
                <a:cs typeface="+mn-cs"/>
              </a:rPr>
              <a:t>liter at baseline to 4.9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 per liter in the group of patients who received 2.5 g of</a:t>
            </a:r>
          </a:p>
          <a:p>
            <a:r>
              <a:rPr lang="en-US" sz="1200" b="0" i="0" u="none" strike="noStrike" kern="1200" baseline="0" dirty="0" smtClean="0">
                <a:solidFill>
                  <a:schemeClr val="tx1"/>
                </a:solidFill>
                <a:latin typeface="+mn-lt"/>
                <a:ea typeface="+mn-ea"/>
                <a:cs typeface="+mn-cs"/>
              </a:rPr>
              <a:t>ZS-9, 4.8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 per liter in the 5-g group, and 4.6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 per liter in the 10-g group,</a:t>
            </a:r>
          </a:p>
          <a:p>
            <a:r>
              <a:rPr lang="en-US" sz="1200" b="0" i="0" u="none" strike="noStrike" kern="1200" baseline="0" dirty="0" smtClean="0">
                <a:solidFill>
                  <a:schemeClr val="tx1"/>
                </a:solidFill>
                <a:latin typeface="+mn-lt"/>
                <a:ea typeface="+mn-ea"/>
                <a:cs typeface="+mn-cs"/>
              </a:rPr>
              <a:t>for mean reductions of 0.5, 0.5, and 0.7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 per liter, respectively (P&lt;0.001 for all</a:t>
            </a:r>
          </a:p>
          <a:p>
            <a:r>
              <a:rPr lang="en-US" sz="1200" b="0" i="0" u="none" strike="noStrike" kern="1200" baseline="0" dirty="0" smtClean="0">
                <a:solidFill>
                  <a:schemeClr val="tx1"/>
                </a:solidFill>
                <a:latin typeface="+mn-lt"/>
                <a:ea typeface="+mn-ea"/>
                <a:cs typeface="+mn-cs"/>
              </a:rPr>
              <a:t>comparisons) and to 5.1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 per liter in the 1.25-g group and the placebo group</a:t>
            </a:r>
          </a:p>
          <a:p>
            <a:r>
              <a:rPr lang="en-US" sz="1200" b="0" i="0" u="none" strike="noStrike" kern="1200" baseline="0" dirty="0" smtClean="0">
                <a:solidFill>
                  <a:schemeClr val="tx1"/>
                </a:solidFill>
                <a:latin typeface="+mn-lt"/>
                <a:ea typeface="+mn-ea"/>
                <a:cs typeface="+mn-cs"/>
              </a:rPr>
              <a:t>(mean reduction, 0.3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 per liter). In patients who received 5 g of ZS-9 and those</a:t>
            </a:r>
          </a:p>
          <a:p>
            <a:r>
              <a:rPr lang="en-US" sz="1200" b="0" i="0" u="none" strike="noStrike" kern="1200" baseline="0" dirty="0" smtClean="0">
                <a:solidFill>
                  <a:schemeClr val="tx1"/>
                </a:solidFill>
                <a:latin typeface="+mn-lt"/>
                <a:ea typeface="+mn-ea"/>
                <a:cs typeface="+mn-cs"/>
              </a:rPr>
              <a:t>who received 10 g of ZS-9, serum potassium levels were maintained at 4.7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 per</a:t>
            </a:r>
          </a:p>
          <a:p>
            <a:r>
              <a:rPr lang="en-US" sz="1200" b="0" i="0" u="none" strike="noStrike" kern="1200" baseline="0" dirty="0" smtClean="0">
                <a:solidFill>
                  <a:schemeClr val="tx1"/>
                </a:solidFill>
                <a:latin typeface="+mn-lt"/>
                <a:ea typeface="+mn-ea"/>
                <a:cs typeface="+mn-cs"/>
              </a:rPr>
              <a:t>liter and 4.5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 per liter, respectively, during the maintenance phase, as compared</a:t>
            </a:r>
          </a:p>
          <a:p>
            <a:r>
              <a:rPr lang="en-US" sz="1200" b="0" i="0" u="none" strike="noStrike" kern="1200" baseline="0" dirty="0" smtClean="0">
                <a:solidFill>
                  <a:schemeClr val="tx1"/>
                </a:solidFill>
                <a:latin typeface="+mn-lt"/>
                <a:ea typeface="+mn-ea"/>
                <a:cs typeface="+mn-cs"/>
              </a:rPr>
              <a:t>with a level of more than 5.0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 per liter in the placebo group (P&lt;0.01 for</a:t>
            </a:r>
          </a:p>
          <a:p>
            <a:r>
              <a:rPr lang="en-US" sz="1200" b="0" i="0" u="none" strike="noStrike" kern="1200" baseline="0" dirty="0" smtClean="0">
                <a:solidFill>
                  <a:schemeClr val="tx1"/>
                </a:solidFill>
                <a:latin typeface="+mn-lt"/>
                <a:ea typeface="+mn-ea"/>
                <a:cs typeface="+mn-cs"/>
              </a:rPr>
              <a:t>all comparisons). Rates of adverse events were similar in the ZS-9 group and the</a:t>
            </a:r>
          </a:p>
          <a:p>
            <a:r>
              <a:rPr lang="en-US" sz="1200" b="0" i="0" u="none" strike="noStrike" kern="1200" baseline="0" dirty="0" smtClean="0">
                <a:solidFill>
                  <a:schemeClr val="tx1"/>
                </a:solidFill>
                <a:latin typeface="+mn-lt"/>
                <a:ea typeface="+mn-ea"/>
                <a:cs typeface="+mn-cs"/>
              </a:rPr>
              <a:t>placebo group (12.9% and 10.8%, respectively, in the initial phase; 25.1% and 24.5%,</a:t>
            </a:r>
          </a:p>
          <a:p>
            <a:r>
              <a:rPr lang="en-US" sz="1200" b="0" i="0" u="none" strike="noStrike" kern="1200" baseline="0" dirty="0" smtClean="0">
                <a:solidFill>
                  <a:schemeClr val="tx1"/>
                </a:solidFill>
                <a:latin typeface="+mn-lt"/>
                <a:ea typeface="+mn-ea"/>
                <a:cs typeface="+mn-cs"/>
              </a:rPr>
              <a:t>respectively, in the maintenance phase). Diarrhea was the most common complication</a:t>
            </a:r>
          </a:p>
          <a:p>
            <a:r>
              <a:rPr lang="en-US" sz="1200" b="0" i="0" u="none" strike="noStrike" kern="1200" baseline="0" dirty="0" smtClean="0">
                <a:solidFill>
                  <a:schemeClr val="tx1"/>
                </a:solidFill>
                <a:latin typeface="+mn-lt"/>
                <a:ea typeface="+mn-ea"/>
                <a:cs typeface="+mn-cs"/>
              </a:rPr>
              <a:t>in the two study groups.</a:t>
            </a:r>
          </a:p>
          <a:p>
            <a:r>
              <a:rPr lang="de-DE" sz="1200" b="1" i="0" u="none" strike="noStrike" kern="1200" baseline="0" dirty="0" err="1" smtClean="0">
                <a:solidFill>
                  <a:schemeClr val="tx1"/>
                </a:solidFill>
                <a:latin typeface="+mn-lt"/>
                <a:ea typeface="+mn-ea"/>
                <a:cs typeface="+mn-cs"/>
              </a:rPr>
              <a:t>Conclusions</a:t>
            </a:r>
            <a:endParaRPr lang="de-DE"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Patients with hyperkalemia who received ZS-9, as compared with those who received</a:t>
            </a:r>
          </a:p>
          <a:p>
            <a:r>
              <a:rPr lang="en-US" sz="1200" b="0" i="0" u="none" strike="noStrike" kern="1200" baseline="0" dirty="0" smtClean="0">
                <a:solidFill>
                  <a:schemeClr val="tx1"/>
                </a:solidFill>
                <a:latin typeface="+mn-lt"/>
                <a:ea typeface="+mn-ea"/>
                <a:cs typeface="+mn-cs"/>
              </a:rPr>
              <a:t>placebo, had a significant reduction in potassium levels at 48 hours, with</a:t>
            </a:r>
          </a:p>
          <a:p>
            <a:r>
              <a:rPr lang="en-US" sz="1200" b="0" i="0" u="none" strike="noStrike" kern="1200" baseline="0" dirty="0" err="1" smtClean="0">
                <a:solidFill>
                  <a:schemeClr val="tx1"/>
                </a:solidFill>
                <a:latin typeface="+mn-lt"/>
                <a:ea typeface="+mn-ea"/>
                <a:cs typeface="+mn-cs"/>
              </a:rPr>
              <a:t>normokalemia</a:t>
            </a:r>
            <a:r>
              <a:rPr lang="en-US" sz="1200" b="0" i="0" u="none" strike="noStrike" kern="1200" baseline="0" dirty="0" smtClean="0">
                <a:solidFill>
                  <a:schemeClr val="tx1"/>
                </a:solidFill>
                <a:latin typeface="+mn-lt"/>
                <a:ea typeface="+mn-ea"/>
                <a:cs typeface="+mn-cs"/>
              </a:rPr>
              <a:t> maintained during 12 days of maintenance therapy. (Funded by ZS</a:t>
            </a:r>
          </a:p>
          <a:p>
            <a:r>
              <a:rPr lang="de-DE" sz="1200" b="0" i="0" u="none" strike="noStrike" kern="1200" baseline="0" dirty="0" err="1" smtClean="0">
                <a:solidFill>
                  <a:schemeClr val="tx1"/>
                </a:solidFill>
                <a:latin typeface="+mn-lt"/>
                <a:ea typeface="+mn-ea"/>
                <a:cs typeface="+mn-cs"/>
              </a:rPr>
              <a:t>Pharma</a:t>
            </a:r>
            <a:r>
              <a:rPr lang="de-DE" sz="1200" b="0" i="0" u="none" strike="noStrike" kern="1200" baseline="0" dirty="0" smtClean="0">
                <a:solidFill>
                  <a:schemeClr val="tx1"/>
                </a:solidFill>
                <a:latin typeface="+mn-lt"/>
                <a:ea typeface="+mn-ea"/>
                <a:cs typeface="+mn-cs"/>
              </a:rPr>
              <a:t>; ClinicalTrials.gov </a:t>
            </a:r>
            <a:r>
              <a:rPr lang="de-DE" sz="1200" b="0" i="0" u="none" strike="noStrike" kern="1200" baseline="0" dirty="0" err="1" smtClean="0">
                <a:solidFill>
                  <a:schemeClr val="tx1"/>
                </a:solidFill>
                <a:latin typeface="+mn-lt"/>
                <a:ea typeface="+mn-ea"/>
                <a:cs typeface="+mn-cs"/>
              </a:rPr>
              <a:t>number</a:t>
            </a:r>
            <a:r>
              <a:rPr lang="de-DE" sz="1200" b="0" i="0" u="none" strike="noStrike" kern="1200" baseline="0" dirty="0" smtClean="0">
                <a:solidFill>
                  <a:schemeClr val="tx1"/>
                </a:solidFill>
                <a:latin typeface="+mn-lt"/>
                <a:ea typeface="+mn-ea"/>
                <a:cs typeface="+mn-cs"/>
              </a:rPr>
              <a:t>, NCT01737697.)</a:t>
            </a:r>
            <a:endParaRPr lang="de-DE" dirty="0"/>
          </a:p>
        </p:txBody>
      </p:sp>
      <p:sp>
        <p:nvSpPr>
          <p:cNvPr id="4" name="Foliennummernplatzhalter 3"/>
          <p:cNvSpPr>
            <a:spLocks noGrp="1"/>
          </p:cNvSpPr>
          <p:nvPr>
            <p:ph type="sldNum" sz="quarter" idx="10"/>
          </p:nvPr>
        </p:nvSpPr>
        <p:spPr/>
        <p:txBody>
          <a:bodyPr/>
          <a:lstStyle/>
          <a:p>
            <a:fld id="{C67E5FF4-C481-4038-9321-AC4BCBC0D32D}" type="slidenum">
              <a:rPr lang="de-DE" smtClean="0"/>
              <a:t>29</a:t>
            </a:fld>
            <a:endParaRPr lang="de-DE"/>
          </a:p>
        </p:txBody>
      </p:sp>
    </p:spTree>
    <p:extLst>
      <p:ext uri="{BB962C8B-B14F-4D97-AF65-F5344CB8AC3E}">
        <p14:creationId xmlns:p14="http://schemas.microsoft.com/office/powerpoint/2010/main" val="3807278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smtClean="0">
                <a:solidFill>
                  <a:schemeClr val="tx1"/>
                </a:solidFill>
                <a:latin typeface="+mn-lt"/>
                <a:ea typeface="+mn-ea"/>
                <a:cs typeface="+mn-cs"/>
              </a:rPr>
              <a:t>Background</a:t>
            </a:r>
          </a:p>
          <a:p>
            <a:r>
              <a:rPr lang="en-US" sz="1200" b="0" i="0" u="none" strike="noStrike" kern="1200" baseline="0" dirty="0" smtClean="0">
                <a:solidFill>
                  <a:schemeClr val="tx1"/>
                </a:solidFill>
                <a:latin typeface="+mn-lt"/>
                <a:ea typeface="+mn-ea"/>
                <a:cs typeface="+mn-cs"/>
              </a:rPr>
              <a:t>Hyperkalemia increases the risk of death and limits the use of inhibitors of the</a:t>
            </a:r>
          </a:p>
          <a:p>
            <a:r>
              <a:rPr lang="en-US" sz="1200" b="0" i="0" u="none" strike="noStrike" kern="1200" baseline="0" dirty="0" smtClean="0">
                <a:solidFill>
                  <a:schemeClr val="tx1"/>
                </a:solidFill>
                <a:latin typeface="+mn-lt"/>
                <a:ea typeface="+mn-ea"/>
                <a:cs typeface="+mn-cs"/>
              </a:rPr>
              <a:t>renin–angiotensin–aldosterone system (RAAS) in high-risk patients. We assessed the</a:t>
            </a:r>
          </a:p>
          <a:p>
            <a:r>
              <a:rPr lang="en-US" sz="1200" b="0" i="0" u="none" strike="noStrike" kern="1200" baseline="0" dirty="0" smtClean="0">
                <a:solidFill>
                  <a:schemeClr val="tx1"/>
                </a:solidFill>
                <a:latin typeface="+mn-lt"/>
                <a:ea typeface="+mn-ea"/>
                <a:cs typeface="+mn-cs"/>
              </a:rPr>
              <a:t>safety and efficacy of </a:t>
            </a:r>
            <a:r>
              <a:rPr lang="en-US" sz="1200" b="0" i="0" u="none" strike="noStrike" kern="1200" baseline="0" dirty="0" err="1" smtClean="0">
                <a:solidFill>
                  <a:schemeClr val="tx1"/>
                </a:solidFill>
                <a:latin typeface="+mn-lt"/>
                <a:ea typeface="+mn-ea"/>
                <a:cs typeface="+mn-cs"/>
              </a:rPr>
              <a:t>patiromer</a:t>
            </a:r>
            <a:r>
              <a:rPr lang="en-US" sz="1200" b="0" i="0" u="none" strike="noStrike" kern="1200" baseline="0" dirty="0" smtClean="0">
                <a:solidFill>
                  <a:schemeClr val="tx1"/>
                </a:solidFill>
                <a:latin typeface="+mn-lt"/>
                <a:ea typeface="+mn-ea"/>
                <a:cs typeface="+mn-cs"/>
              </a:rPr>
              <a:t>, a </a:t>
            </a:r>
            <a:r>
              <a:rPr lang="en-US" sz="1200" b="0" i="0" u="none" strike="noStrike" kern="1200" baseline="0" dirty="0" err="1" smtClean="0">
                <a:solidFill>
                  <a:schemeClr val="tx1"/>
                </a:solidFill>
                <a:latin typeface="+mn-lt"/>
                <a:ea typeface="+mn-ea"/>
                <a:cs typeface="+mn-cs"/>
              </a:rPr>
              <a:t>nonabsorbed</a:t>
            </a:r>
            <a:r>
              <a:rPr lang="en-US" sz="1200" b="0" i="0" u="none" strike="noStrike" kern="1200" baseline="0" dirty="0" smtClean="0">
                <a:solidFill>
                  <a:schemeClr val="tx1"/>
                </a:solidFill>
                <a:latin typeface="+mn-lt"/>
                <a:ea typeface="+mn-ea"/>
                <a:cs typeface="+mn-cs"/>
              </a:rPr>
              <a:t> potassium binder, in a multicenter,</a:t>
            </a:r>
          </a:p>
          <a:p>
            <a:r>
              <a:rPr lang="de-DE" sz="1200" b="0" i="0" u="none" strike="noStrike" kern="1200" baseline="0" dirty="0" err="1" smtClean="0">
                <a:solidFill>
                  <a:schemeClr val="tx1"/>
                </a:solidFill>
                <a:latin typeface="+mn-lt"/>
                <a:ea typeface="+mn-ea"/>
                <a:cs typeface="+mn-cs"/>
              </a:rPr>
              <a:t>prospective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trial</a:t>
            </a:r>
            <a:r>
              <a:rPr lang="de-DE" sz="1200" b="0" i="0" u="none" strike="noStrike" kern="1200" baseline="0" dirty="0" smtClean="0">
                <a:solidFill>
                  <a:schemeClr val="tx1"/>
                </a:solidFill>
                <a:latin typeface="+mn-lt"/>
                <a:ea typeface="+mn-ea"/>
                <a:cs typeface="+mn-cs"/>
              </a:rPr>
              <a:t>.</a:t>
            </a:r>
          </a:p>
          <a:p>
            <a:r>
              <a:rPr lang="de-DE" sz="1200" b="1" i="0" u="none" strike="noStrike" kern="1200" baseline="0" dirty="0" err="1" smtClean="0">
                <a:solidFill>
                  <a:schemeClr val="tx1"/>
                </a:solidFill>
                <a:latin typeface="+mn-lt"/>
                <a:ea typeface="+mn-ea"/>
                <a:cs typeface="+mn-cs"/>
              </a:rPr>
              <a:t>Methods</a:t>
            </a:r>
            <a:endParaRPr lang="de-DE"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Patients with chronic kidney disease who were receiving RAAS inhibitors and who</a:t>
            </a:r>
          </a:p>
          <a:p>
            <a:r>
              <a:rPr lang="en-US" sz="1200" b="0" i="0" u="none" strike="noStrike" kern="1200" baseline="0" dirty="0" smtClean="0">
                <a:solidFill>
                  <a:schemeClr val="tx1"/>
                </a:solidFill>
                <a:latin typeface="+mn-lt"/>
                <a:ea typeface="+mn-ea"/>
                <a:cs typeface="+mn-cs"/>
              </a:rPr>
              <a:t>had serum potassium levels of 5.1 to less than 6.5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 per liter received </a:t>
            </a:r>
            <a:r>
              <a:rPr lang="en-US" sz="1200" b="0" i="0" u="none" strike="noStrike" kern="1200" baseline="0" dirty="0" err="1" smtClean="0">
                <a:solidFill>
                  <a:schemeClr val="tx1"/>
                </a:solidFill>
                <a:latin typeface="+mn-lt"/>
                <a:ea typeface="+mn-ea"/>
                <a:cs typeface="+mn-cs"/>
              </a:rPr>
              <a:t>patiromer</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an initial dose of 4.2 g or 8.4 g twice a day) for 4 weeks (initial treatment phase);</a:t>
            </a:r>
          </a:p>
          <a:p>
            <a:r>
              <a:rPr lang="en-US" sz="1200" b="0" i="0" u="none" strike="noStrike" kern="1200" baseline="0" dirty="0" smtClean="0">
                <a:solidFill>
                  <a:schemeClr val="tx1"/>
                </a:solidFill>
                <a:latin typeface="+mn-lt"/>
                <a:ea typeface="+mn-ea"/>
                <a:cs typeface="+mn-cs"/>
              </a:rPr>
              <a:t>the primary efficacy end point was the mean change in the serum potassium level</a:t>
            </a:r>
          </a:p>
          <a:p>
            <a:r>
              <a:rPr lang="en-US" sz="1200" b="0" i="0" u="none" strike="noStrike" kern="1200" baseline="0" dirty="0" smtClean="0">
                <a:solidFill>
                  <a:schemeClr val="tx1"/>
                </a:solidFill>
                <a:latin typeface="+mn-lt"/>
                <a:ea typeface="+mn-ea"/>
                <a:cs typeface="+mn-cs"/>
              </a:rPr>
              <a:t>from baseline to week 4. Eligible patients at the end of week 4 (those with a baseline</a:t>
            </a:r>
          </a:p>
          <a:p>
            <a:r>
              <a:rPr lang="en-US" sz="1200" b="0" i="0" u="none" strike="noStrike" kern="1200" baseline="0" dirty="0" smtClean="0">
                <a:solidFill>
                  <a:schemeClr val="tx1"/>
                </a:solidFill>
                <a:latin typeface="+mn-lt"/>
                <a:ea typeface="+mn-ea"/>
                <a:cs typeface="+mn-cs"/>
              </a:rPr>
              <a:t>potassium level of 5.5 to &lt;6.5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 per liter in whom the level decreased to 3.8 to</a:t>
            </a:r>
          </a:p>
          <a:p>
            <a:r>
              <a:rPr lang="en-US" sz="1200" b="0" i="0" u="none" strike="noStrike" kern="1200" baseline="0" dirty="0" smtClean="0">
                <a:solidFill>
                  <a:schemeClr val="tx1"/>
                </a:solidFill>
                <a:latin typeface="+mn-lt"/>
                <a:ea typeface="+mn-ea"/>
                <a:cs typeface="+mn-cs"/>
              </a:rPr>
              <a:t>&lt;5.1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 per liter) entered an 8-week randomized withdrawal phase in which they</a:t>
            </a:r>
          </a:p>
          <a:p>
            <a:r>
              <a:rPr lang="en-US" sz="1200" b="0" i="0" u="none" strike="noStrike" kern="1200" baseline="0" dirty="0" smtClean="0">
                <a:solidFill>
                  <a:schemeClr val="tx1"/>
                </a:solidFill>
                <a:latin typeface="+mn-lt"/>
                <a:ea typeface="+mn-ea"/>
                <a:cs typeface="+mn-cs"/>
              </a:rPr>
              <a:t>were randomly assigned to continue </a:t>
            </a:r>
            <a:r>
              <a:rPr lang="en-US" sz="1200" b="0" i="0" u="none" strike="noStrike" kern="1200" baseline="0" dirty="0" err="1" smtClean="0">
                <a:solidFill>
                  <a:schemeClr val="tx1"/>
                </a:solidFill>
                <a:latin typeface="+mn-lt"/>
                <a:ea typeface="+mn-ea"/>
                <a:cs typeface="+mn-cs"/>
              </a:rPr>
              <a:t>patiromer</a:t>
            </a:r>
            <a:r>
              <a:rPr lang="en-US" sz="1200" b="0" i="0" u="none" strike="noStrike" kern="1200" baseline="0" dirty="0" smtClean="0">
                <a:solidFill>
                  <a:schemeClr val="tx1"/>
                </a:solidFill>
                <a:latin typeface="+mn-lt"/>
                <a:ea typeface="+mn-ea"/>
                <a:cs typeface="+mn-cs"/>
              </a:rPr>
              <a:t> or switch to placebo; the primary</a:t>
            </a:r>
          </a:p>
          <a:p>
            <a:r>
              <a:rPr lang="en-US" sz="1200" b="0" i="0" u="none" strike="noStrike" kern="1200" baseline="0" dirty="0" smtClean="0">
                <a:solidFill>
                  <a:schemeClr val="tx1"/>
                </a:solidFill>
                <a:latin typeface="+mn-lt"/>
                <a:ea typeface="+mn-ea"/>
                <a:cs typeface="+mn-cs"/>
              </a:rPr>
              <a:t>efficacy end point was the between-group difference in the median change in the</a:t>
            </a:r>
          </a:p>
          <a:p>
            <a:r>
              <a:rPr lang="en-US" sz="1200" b="0" i="0" u="none" strike="noStrike" kern="1200" baseline="0" dirty="0" smtClean="0">
                <a:solidFill>
                  <a:schemeClr val="tx1"/>
                </a:solidFill>
                <a:latin typeface="+mn-lt"/>
                <a:ea typeface="+mn-ea"/>
                <a:cs typeface="+mn-cs"/>
              </a:rPr>
              <a:t>serum potassium level over the first 4 weeks of that phase.</a:t>
            </a:r>
          </a:p>
          <a:p>
            <a:r>
              <a:rPr lang="de-DE" sz="1200" b="1" i="0" u="none" strike="noStrike" kern="1200" baseline="0" dirty="0" err="1" smtClean="0">
                <a:solidFill>
                  <a:schemeClr val="tx1"/>
                </a:solidFill>
                <a:latin typeface="+mn-lt"/>
                <a:ea typeface="+mn-ea"/>
                <a:cs typeface="+mn-cs"/>
              </a:rPr>
              <a:t>Results</a:t>
            </a:r>
            <a:endParaRPr lang="de-DE"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initial treatment phase, among 237 patients receiving </a:t>
            </a:r>
            <a:r>
              <a:rPr lang="en-US" sz="1200" b="0" i="0" u="none" strike="noStrike" kern="1200" baseline="0" dirty="0" err="1" smtClean="0">
                <a:solidFill>
                  <a:schemeClr val="tx1"/>
                </a:solidFill>
                <a:latin typeface="+mn-lt"/>
                <a:ea typeface="+mn-ea"/>
                <a:cs typeface="+mn-cs"/>
              </a:rPr>
              <a:t>patiromer</a:t>
            </a:r>
            <a:r>
              <a:rPr lang="en-US" sz="1200" b="0" i="0" u="none" strike="noStrike" kern="1200" baseline="0" dirty="0" smtClean="0">
                <a:solidFill>
                  <a:schemeClr val="tx1"/>
                </a:solidFill>
                <a:latin typeface="+mn-lt"/>
                <a:ea typeface="+mn-ea"/>
                <a:cs typeface="+mn-cs"/>
              </a:rPr>
              <a:t> who had at</a:t>
            </a:r>
          </a:p>
          <a:p>
            <a:r>
              <a:rPr lang="en-US" sz="1200" b="0" i="0" u="none" strike="noStrike" kern="1200" baseline="0" dirty="0" smtClean="0">
                <a:solidFill>
                  <a:schemeClr val="tx1"/>
                </a:solidFill>
                <a:latin typeface="+mn-lt"/>
                <a:ea typeface="+mn-ea"/>
                <a:cs typeface="+mn-cs"/>
              </a:rPr>
              <a:t>least one potassium measurement at a scheduled visit after day 3, the mean (±SE)</a:t>
            </a:r>
          </a:p>
          <a:p>
            <a:r>
              <a:rPr lang="en-US" sz="1200" b="0" i="0" u="none" strike="noStrike" kern="1200" baseline="0" dirty="0" smtClean="0">
                <a:solidFill>
                  <a:schemeClr val="tx1"/>
                </a:solidFill>
                <a:latin typeface="+mn-lt"/>
                <a:ea typeface="+mn-ea"/>
                <a:cs typeface="+mn-cs"/>
              </a:rPr>
              <a:t>change in the serum potassium level was −1.01±0.03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 per liter (P&lt;0.001). At</a:t>
            </a:r>
          </a:p>
          <a:p>
            <a:r>
              <a:rPr lang="en-US" sz="1200" b="0" i="0" u="none" strike="noStrike" kern="1200" baseline="0" dirty="0" smtClean="0">
                <a:solidFill>
                  <a:schemeClr val="tx1"/>
                </a:solidFill>
                <a:latin typeface="+mn-lt"/>
                <a:ea typeface="+mn-ea"/>
                <a:cs typeface="+mn-cs"/>
              </a:rPr>
              <a:t>week 4, 76% (95% confidence interval, 70 to 81) of the patients had reached the</a:t>
            </a:r>
          </a:p>
          <a:p>
            <a:r>
              <a:rPr lang="en-US" sz="1200" b="0" i="0" u="none" strike="noStrike" kern="1200" baseline="0" dirty="0" smtClean="0">
                <a:solidFill>
                  <a:schemeClr val="tx1"/>
                </a:solidFill>
                <a:latin typeface="+mn-lt"/>
                <a:ea typeface="+mn-ea"/>
                <a:cs typeface="+mn-cs"/>
              </a:rPr>
              <a:t>target potassium level (3.8 to &lt;5.1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 per liter). Subsequently, 107 patients were</a:t>
            </a:r>
          </a:p>
          <a:p>
            <a:r>
              <a:rPr lang="en-US" sz="1200" b="0" i="0" u="none" strike="noStrike" kern="1200" baseline="0" dirty="0" smtClean="0">
                <a:solidFill>
                  <a:schemeClr val="tx1"/>
                </a:solidFill>
                <a:latin typeface="+mn-lt"/>
                <a:ea typeface="+mn-ea"/>
                <a:cs typeface="+mn-cs"/>
              </a:rPr>
              <a:t>randomly assigned to </a:t>
            </a:r>
            <a:r>
              <a:rPr lang="en-US" sz="1200" b="0" i="0" u="none" strike="noStrike" kern="1200" baseline="0" dirty="0" err="1" smtClean="0">
                <a:solidFill>
                  <a:schemeClr val="tx1"/>
                </a:solidFill>
                <a:latin typeface="+mn-lt"/>
                <a:ea typeface="+mn-ea"/>
                <a:cs typeface="+mn-cs"/>
              </a:rPr>
              <a:t>patiromer</a:t>
            </a:r>
            <a:r>
              <a:rPr lang="en-US" sz="1200" b="0" i="0" u="none" strike="noStrike" kern="1200" baseline="0" dirty="0" smtClean="0">
                <a:solidFill>
                  <a:schemeClr val="tx1"/>
                </a:solidFill>
                <a:latin typeface="+mn-lt"/>
                <a:ea typeface="+mn-ea"/>
                <a:cs typeface="+mn-cs"/>
              </a:rPr>
              <a:t> (55 patients) or placebo (52 patients) for the randomized</a:t>
            </a:r>
          </a:p>
          <a:p>
            <a:r>
              <a:rPr lang="en-US" sz="1200" b="0" i="0" u="none" strike="noStrike" kern="1200" baseline="0" dirty="0" smtClean="0">
                <a:solidFill>
                  <a:schemeClr val="tx1"/>
                </a:solidFill>
                <a:latin typeface="+mn-lt"/>
                <a:ea typeface="+mn-ea"/>
                <a:cs typeface="+mn-cs"/>
              </a:rPr>
              <a:t>withdrawal phase. The median increase in the potassium level from baseline</a:t>
            </a:r>
          </a:p>
          <a:p>
            <a:r>
              <a:rPr lang="en-US" sz="1200" b="0" i="0" u="none" strike="noStrike" kern="1200" baseline="0" dirty="0" smtClean="0">
                <a:solidFill>
                  <a:schemeClr val="tx1"/>
                </a:solidFill>
                <a:latin typeface="+mn-lt"/>
                <a:ea typeface="+mn-ea"/>
                <a:cs typeface="+mn-cs"/>
              </a:rPr>
              <a:t>of that phase was greater with placebo than with </a:t>
            </a:r>
            <a:r>
              <a:rPr lang="en-US" sz="1200" b="0" i="0" u="none" strike="noStrike" kern="1200" baseline="0" dirty="0" err="1" smtClean="0">
                <a:solidFill>
                  <a:schemeClr val="tx1"/>
                </a:solidFill>
                <a:latin typeface="+mn-lt"/>
                <a:ea typeface="+mn-ea"/>
                <a:cs typeface="+mn-cs"/>
              </a:rPr>
              <a:t>patiromer</a:t>
            </a:r>
            <a:r>
              <a:rPr lang="en-US" sz="1200" b="0" i="0" u="none" strike="noStrike" kern="1200" baseline="0" dirty="0" smtClean="0">
                <a:solidFill>
                  <a:schemeClr val="tx1"/>
                </a:solidFill>
                <a:latin typeface="+mn-lt"/>
                <a:ea typeface="+mn-ea"/>
                <a:cs typeface="+mn-cs"/>
              </a:rPr>
              <a:t> (P&lt;0.001); a recurrence</a:t>
            </a:r>
          </a:p>
          <a:p>
            <a:r>
              <a:rPr lang="en-US" sz="1200" b="0" i="0" u="none" strike="noStrike" kern="1200" baseline="0" dirty="0" smtClean="0">
                <a:solidFill>
                  <a:schemeClr val="tx1"/>
                </a:solidFill>
                <a:latin typeface="+mn-lt"/>
                <a:ea typeface="+mn-ea"/>
                <a:cs typeface="+mn-cs"/>
              </a:rPr>
              <a:t>of hyperkalemia (potassium level, ≥5.5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 per liter) occurred in 60% of the</a:t>
            </a:r>
          </a:p>
          <a:p>
            <a:r>
              <a:rPr lang="en-US" sz="1200" b="0" i="0" u="none" strike="noStrike" kern="1200" baseline="0" dirty="0" smtClean="0">
                <a:solidFill>
                  <a:schemeClr val="tx1"/>
                </a:solidFill>
                <a:latin typeface="+mn-lt"/>
                <a:ea typeface="+mn-ea"/>
                <a:cs typeface="+mn-cs"/>
              </a:rPr>
              <a:t>patients in the placebo group as compared with 15% in the </a:t>
            </a:r>
            <a:r>
              <a:rPr lang="en-US" sz="1200" b="0" i="0" u="none" strike="noStrike" kern="1200" baseline="0" dirty="0" err="1" smtClean="0">
                <a:solidFill>
                  <a:schemeClr val="tx1"/>
                </a:solidFill>
                <a:latin typeface="+mn-lt"/>
                <a:ea typeface="+mn-ea"/>
                <a:cs typeface="+mn-cs"/>
              </a:rPr>
              <a:t>patiromer</a:t>
            </a:r>
            <a:r>
              <a:rPr lang="en-US" sz="1200" b="0" i="0" u="none" strike="noStrike" kern="1200" baseline="0" dirty="0" smtClean="0">
                <a:solidFill>
                  <a:schemeClr val="tx1"/>
                </a:solidFill>
                <a:latin typeface="+mn-lt"/>
                <a:ea typeface="+mn-ea"/>
                <a:cs typeface="+mn-cs"/>
              </a:rPr>
              <a:t> group</a:t>
            </a:r>
          </a:p>
          <a:p>
            <a:r>
              <a:rPr lang="en-US" sz="1200" b="0" i="0" u="none" strike="noStrike" kern="1200" baseline="0" dirty="0" smtClean="0">
                <a:solidFill>
                  <a:schemeClr val="tx1"/>
                </a:solidFill>
                <a:latin typeface="+mn-lt"/>
                <a:ea typeface="+mn-ea"/>
                <a:cs typeface="+mn-cs"/>
              </a:rPr>
              <a:t>through week 8 (P&lt;0.001). Mild-to-moderate constipation was the most common</a:t>
            </a:r>
          </a:p>
          <a:p>
            <a:r>
              <a:rPr lang="en-US" sz="1200" b="0" i="0" u="none" strike="noStrike" kern="1200" baseline="0" dirty="0" smtClean="0">
                <a:solidFill>
                  <a:schemeClr val="tx1"/>
                </a:solidFill>
                <a:latin typeface="+mn-lt"/>
                <a:ea typeface="+mn-ea"/>
                <a:cs typeface="+mn-cs"/>
              </a:rPr>
              <a:t>adverse event (in 11% of the patients); hypokalemia occurred in 3%.</a:t>
            </a:r>
          </a:p>
          <a:p>
            <a:r>
              <a:rPr lang="de-DE" sz="1200" b="1" i="0" u="none" strike="noStrike" kern="1200" baseline="0" dirty="0" err="1" smtClean="0">
                <a:solidFill>
                  <a:schemeClr val="tx1"/>
                </a:solidFill>
                <a:latin typeface="+mn-lt"/>
                <a:ea typeface="+mn-ea"/>
                <a:cs typeface="+mn-cs"/>
              </a:rPr>
              <a:t>Conclusions</a:t>
            </a:r>
            <a:endParaRPr lang="de-DE"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patients with chronic kidney disease who were receiving RAAS inhibitors and</a:t>
            </a:r>
          </a:p>
          <a:p>
            <a:r>
              <a:rPr lang="en-US" sz="1200" b="0" i="0" u="none" strike="noStrike" kern="1200" baseline="0" dirty="0" smtClean="0">
                <a:solidFill>
                  <a:schemeClr val="tx1"/>
                </a:solidFill>
                <a:latin typeface="+mn-lt"/>
                <a:ea typeface="+mn-ea"/>
                <a:cs typeface="+mn-cs"/>
              </a:rPr>
              <a:t>who had hyperkalemia, </a:t>
            </a:r>
            <a:r>
              <a:rPr lang="en-US" sz="1200" b="0" i="0" u="none" strike="noStrike" kern="1200" baseline="0" dirty="0" err="1" smtClean="0">
                <a:solidFill>
                  <a:schemeClr val="tx1"/>
                </a:solidFill>
                <a:latin typeface="+mn-lt"/>
                <a:ea typeface="+mn-ea"/>
                <a:cs typeface="+mn-cs"/>
              </a:rPr>
              <a:t>patiromer</a:t>
            </a:r>
            <a:r>
              <a:rPr lang="en-US" sz="1200" b="0" i="0" u="none" strike="noStrike" kern="1200" baseline="0" dirty="0" smtClean="0">
                <a:solidFill>
                  <a:schemeClr val="tx1"/>
                </a:solidFill>
                <a:latin typeface="+mn-lt"/>
                <a:ea typeface="+mn-ea"/>
                <a:cs typeface="+mn-cs"/>
              </a:rPr>
              <a:t> treatment was associated with a decrease in serum</a:t>
            </a:r>
          </a:p>
          <a:p>
            <a:r>
              <a:rPr lang="en-US" sz="1200" b="0" i="0" u="none" strike="noStrike" kern="1200" baseline="0" dirty="0" smtClean="0">
                <a:solidFill>
                  <a:schemeClr val="tx1"/>
                </a:solidFill>
                <a:latin typeface="+mn-lt"/>
                <a:ea typeface="+mn-ea"/>
                <a:cs typeface="+mn-cs"/>
              </a:rPr>
              <a:t>potassium levels and, as compared with placebo, a reduction in the recurrence</a:t>
            </a:r>
          </a:p>
          <a:p>
            <a:r>
              <a:rPr lang="en-US" sz="1200" b="0" i="0" u="none" strike="noStrike" kern="1200" baseline="0" dirty="0" smtClean="0">
                <a:solidFill>
                  <a:schemeClr val="tx1"/>
                </a:solidFill>
                <a:latin typeface="+mn-lt"/>
                <a:ea typeface="+mn-ea"/>
                <a:cs typeface="+mn-cs"/>
              </a:rPr>
              <a:t>of hyperkalemia. (Funded by </a:t>
            </a:r>
            <a:r>
              <a:rPr lang="en-US" sz="1200" b="0" i="0" u="none" strike="noStrike" kern="1200" baseline="0" dirty="0" err="1" smtClean="0">
                <a:solidFill>
                  <a:schemeClr val="tx1"/>
                </a:solidFill>
                <a:latin typeface="+mn-lt"/>
                <a:ea typeface="+mn-ea"/>
                <a:cs typeface="+mn-cs"/>
              </a:rPr>
              <a:t>Relypsa</a:t>
            </a:r>
            <a:r>
              <a:rPr lang="en-US" sz="1200" b="0" i="0" u="none" strike="noStrike" kern="1200" baseline="0" dirty="0" smtClean="0">
                <a:solidFill>
                  <a:schemeClr val="tx1"/>
                </a:solidFill>
                <a:latin typeface="+mn-lt"/>
                <a:ea typeface="+mn-ea"/>
                <a:cs typeface="+mn-cs"/>
              </a:rPr>
              <a:t>; OPAL-HK ClinicalTrials.gov number,</a:t>
            </a:r>
          </a:p>
          <a:p>
            <a:r>
              <a:rPr lang="de-DE" sz="1200" b="0" i="0" u="none" strike="noStrike" kern="1200" baseline="0" dirty="0" smtClean="0">
                <a:solidFill>
                  <a:schemeClr val="tx1"/>
                </a:solidFill>
                <a:latin typeface="+mn-lt"/>
                <a:ea typeface="+mn-ea"/>
                <a:cs typeface="+mn-cs"/>
              </a:rPr>
              <a:t>NCT01810939.)</a:t>
            </a:r>
            <a:endParaRPr lang="de-DE" dirty="0"/>
          </a:p>
        </p:txBody>
      </p:sp>
      <p:sp>
        <p:nvSpPr>
          <p:cNvPr id="4" name="Foliennummernplatzhalter 3"/>
          <p:cNvSpPr>
            <a:spLocks noGrp="1"/>
          </p:cNvSpPr>
          <p:nvPr>
            <p:ph type="sldNum" sz="quarter" idx="10"/>
          </p:nvPr>
        </p:nvSpPr>
        <p:spPr/>
        <p:txBody>
          <a:bodyPr/>
          <a:lstStyle/>
          <a:p>
            <a:fld id="{C67E5FF4-C481-4038-9321-AC4BCBC0D32D}" type="slidenum">
              <a:rPr lang="de-DE" smtClean="0"/>
              <a:t>30</a:t>
            </a:fld>
            <a:endParaRPr lang="de-DE"/>
          </a:p>
        </p:txBody>
      </p:sp>
    </p:spTree>
    <p:extLst>
      <p:ext uri="{BB962C8B-B14F-4D97-AF65-F5344CB8AC3E}">
        <p14:creationId xmlns:p14="http://schemas.microsoft.com/office/powerpoint/2010/main" val="1015405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7C2BEA-D9F8-4587-BA27-5C4726A35A1C}" type="slidenum">
              <a:rPr lang="de-DE">
                <a:solidFill>
                  <a:prstClr val="black"/>
                </a:solidFill>
              </a:rPr>
              <a:pPr/>
              <a:t>35</a:t>
            </a:fld>
            <a:endParaRPr lang="de-DE">
              <a:solidFill>
                <a:prstClr val="black"/>
              </a:solidFill>
            </a:endParaRPr>
          </a:p>
        </p:txBody>
      </p:sp>
      <p:sp>
        <p:nvSpPr>
          <p:cNvPr id="303106" name="Rectangle 2"/>
          <p:cNvSpPr>
            <a:spLocks noGrp="1" noRot="1" noChangeAspect="1" noChangeArrowheads="1" noTextEdit="1"/>
          </p:cNvSpPr>
          <p:nvPr>
            <p:ph type="sldImg"/>
          </p:nvPr>
        </p:nvSpPr>
        <p:spPr>
          <a:xfrm>
            <a:off x="1143000" y="685800"/>
            <a:ext cx="4572000" cy="3429000"/>
          </a:xfrm>
          <a:ln/>
        </p:spPr>
      </p:sp>
      <p:sp>
        <p:nvSpPr>
          <p:cNvPr id="303107" name="Rectangle 3"/>
          <p:cNvSpPr>
            <a:spLocks noGrp="1" noChangeArrowheads="1"/>
          </p:cNvSpPr>
          <p:nvPr>
            <p:ph type="body" idx="1"/>
          </p:nvPr>
        </p:nvSpPr>
        <p:spPr/>
        <p:txBody>
          <a:bodyPr/>
          <a:lstStyle/>
          <a:p>
            <a:r>
              <a:rPr lang="de-DE"/>
              <a:t>SC therapy of glomerular disease may still be far away but there is progress </a:t>
            </a:r>
          </a:p>
          <a:p>
            <a:r>
              <a:rPr lang="de-DE"/>
              <a:t>eventually we will define which SC technology can be successfully used for which indication</a:t>
            </a:r>
          </a:p>
        </p:txBody>
      </p:sp>
    </p:spTree>
    <p:extLst>
      <p:ext uri="{BB962C8B-B14F-4D97-AF65-F5344CB8AC3E}">
        <p14:creationId xmlns:p14="http://schemas.microsoft.com/office/powerpoint/2010/main" val="4184811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xfrm>
            <a:off x="1338263" y="914400"/>
            <a:ext cx="4179887" cy="3135313"/>
          </a:xfrm>
          <a:solidFill>
            <a:srgbClr val="FFFFFF"/>
          </a:solidFill>
          <a:ln/>
        </p:spPr>
      </p:sp>
      <p:sp>
        <p:nvSpPr>
          <p:cNvPr id="33795" name="Text Box 2"/>
          <p:cNvSpPr>
            <a:spLocks noGrp="1" noChangeArrowheads="1"/>
          </p:cNvSpPr>
          <p:nvPr>
            <p:ph type="body" idx="1"/>
          </p:nvPr>
        </p:nvSpPr>
        <p:spPr>
          <a:xfrm>
            <a:off x="1046163" y="4352925"/>
            <a:ext cx="4770437" cy="1611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de-DE" sz="1200" b="0" i="0" u="none" strike="noStrike" kern="1200" baseline="0" dirty="0" smtClean="0">
                <a:solidFill>
                  <a:schemeClr val="tx1"/>
                </a:solidFill>
                <a:latin typeface="+mn-lt"/>
                <a:ea typeface="+mn-ea"/>
                <a:cs typeface="+mn-cs"/>
              </a:rPr>
              <a:t>Bei Nierenspenderinnen treten in einer nachfolgenden Schwangerschaft vermehrt Hypertonie und Präeklampsie auf. </a:t>
            </a:r>
          </a:p>
          <a:p>
            <a:r>
              <a:rPr lang="de-DE" sz="1200" b="0" i="0" u="none" strike="noStrike" kern="1200" baseline="0" dirty="0" smtClean="0">
                <a:solidFill>
                  <a:schemeClr val="tx1"/>
                </a:solidFill>
                <a:latin typeface="+mn-lt"/>
                <a:ea typeface="+mn-ea"/>
                <a:cs typeface="+mn-cs"/>
              </a:rPr>
              <a:t>Es fand sich jedoch kein Einfluss auf „</a:t>
            </a:r>
            <a:r>
              <a:rPr lang="de-DE" sz="1200" b="0" i="0" u="none" strike="noStrike" kern="1200" baseline="0" dirty="0" err="1" smtClean="0">
                <a:solidFill>
                  <a:schemeClr val="tx1"/>
                </a:solidFill>
                <a:latin typeface="+mn-lt"/>
                <a:ea typeface="+mn-ea"/>
                <a:cs typeface="+mn-cs"/>
              </a:rPr>
              <a:t>pre</a:t>
            </a:r>
            <a:r>
              <a:rPr lang="de-DE" sz="1200" b="0" i="0" u="none" strike="noStrike" kern="1200" baseline="0" dirty="0" smtClean="0">
                <a:solidFill>
                  <a:schemeClr val="tx1"/>
                </a:solidFill>
                <a:latin typeface="+mn-lt"/>
                <a:ea typeface="+mn-ea"/>
                <a:cs typeface="+mn-cs"/>
              </a:rPr>
              <a:t>-term“ Entbindung oder Geburtsgewicht. </a:t>
            </a:r>
          </a:p>
          <a:p>
            <a:r>
              <a:rPr lang="de-DE" sz="1200" b="1" i="0" u="none" strike="noStrike" kern="1200" baseline="0" dirty="0" smtClean="0">
                <a:solidFill>
                  <a:schemeClr val="tx1"/>
                </a:solidFill>
                <a:latin typeface="+mn-lt"/>
                <a:ea typeface="+mn-ea"/>
                <a:cs typeface="+mn-cs"/>
              </a:rPr>
              <a:t>Muss in die Aufklärungsgespräche vor Nierenspende miteinbezogen und unter dem Aspekt weiterer Risikofaktoren besprochen werden </a:t>
            </a:r>
            <a:endParaRPr lang="en-GB" altLang="de-DE" dirty="0" smtClean="0">
              <a:latin typeface="Arial" panose="020B0604020202020204" pitchFamily="34" charset="0"/>
              <a:ea typeface="Gothic"/>
              <a:cs typeface="Gothic"/>
            </a:endParaRPr>
          </a:p>
        </p:txBody>
      </p:sp>
    </p:spTree>
    <p:extLst>
      <p:ext uri="{BB962C8B-B14F-4D97-AF65-F5344CB8AC3E}">
        <p14:creationId xmlns:p14="http://schemas.microsoft.com/office/powerpoint/2010/main" val="2230940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lienbildplatzhalter 1"/>
          <p:cNvSpPr>
            <a:spLocks noGrp="1" noRot="1" noChangeAspect="1" noTextEdit="1"/>
          </p:cNvSpPr>
          <p:nvPr>
            <p:ph type="sldImg"/>
          </p:nvPr>
        </p:nvSpPr>
        <p:spPr>
          <a:ln/>
        </p:spPr>
      </p:sp>
      <p:sp>
        <p:nvSpPr>
          <p:cNvPr id="146435" name="Notizenplatzhalter 2"/>
          <p:cNvSpPr>
            <a:spLocks noGrp="1"/>
          </p:cNvSpPr>
          <p:nvPr>
            <p:ph type="body" idx="1"/>
          </p:nvPr>
        </p:nvSpPr>
        <p:spPr>
          <a:noFill/>
        </p:spPr>
        <p:txBody>
          <a:bodyPr/>
          <a:lstStyle/>
          <a:p>
            <a:r>
              <a:rPr lang="de-DE" altLang="de-DE" smtClean="0"/>
              <a:t>Christina Berndt: fest im Dienst der Interessengemeinschaft Niere (= erkläre Lebendspende-Gegner); Hohes Sendungsbewusstsein</a:t>
            </a:r>
          </a:p>
        </p:txBody>
      </p:sp>
      <p:sp>
        <p:nvSpPr>
          <p:cNvPr id="146436" name="Foliennummernplatzhalt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9D7F671-C524-4F21-ADB9-C053D82A4313}" type="slidenum">
              <a:rPr lang="de-DE" altLang="de-DE" sz="1200">
                <a:solidFill>
                  <a:srgbClr val="000000"/>
                </a:solidFill>
              </a:rPr>
              <a:pPr eaLnBrk="1" hangingPunct="1"/>
              <a:t>41</a:t>
            </a:fld>
            <a:endParaRPr lang="de-DE" altLang="de-DE" sz="1200">
              <a:solidFill>
                <a:srgbClr val="000000"/>
              </a:solidFill>
            </a:endParaRPr>
          </a:p>
        </p:txBody>
      </p:sp>
    </p:spTree>
    <p:extLst>
      <p:ext uri="{BB962C8B-B14F-4D97-AF65-F5344CB8AC3E}">
        <p14:creationId xmlns:p14="http://schemas.microsoft.com/office/powerpoint/2010/main" val="145090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7C2BEA-D9F8-4587-BA27-5C4726A35A1C}" type="slidenum">
              <a:rPr lang="de-DE">
                <a:solidFill>
                  <a:prstClr val="black"/>
                </a:solidFill>
              </a:rPr>
              <a:pPr/>
              <a:t>2</a:t>
            </a:fld>
            <a:endParaRPr lang="de-DE">
              <a:solidFill>
                <a:prstClr val="black"/>
              </a:solidFill>
            </a:endParaRPr>
          </a:p>
        </p:txBody>
      </p:sp>
      <p:sp>
        <p:nvSpPr>
          <p:cNvPr id="303106" name="Rectangle 2"/>
          <p:cNvSpPr>
            <a:spLocks noGrp="1" noRot="1" noChangeAspect="1" noChangeArrowheads="1" noTextEdit="1"/>
          </p:cNvSpPr>
          <p:nvPr>
            <p:ph type="sldImg"/>
          </p:nvPr>
        </p:nvSpPr>
        <p:spPr>
          <a:xfrm>
            <a:off x="1143000" y="685800"/>
            <a:ext cx="4572000" cy="3429000"/>
          </a:xfrm>
          <a:ln/>
        </p:spPr>
      </p:sp>
      <p:sp>
        <p:nvSpPr>
          <p:cNvPr id="303107" name="Rectangle 3"/>
          <p:cNvSpPr>
            <a:spLocks noGrp="1" noChangeArrowheads="1"/>
          </p:cNvSpPr>
          <p:nvPr>
            <p:ph type="body" idx="1"/>
          </p:nvPr>
        </p:nvSpPr>
        <p:spPr/>
        <p:txBody>
          <a:bodyPr/>
          <a:lstStyle/>
          <a:p>
            <a:r>
              <a:rPr lang="de-DE"/>
              <a:t>SC therapy of glomerular disease may still be far away but there is progress </a:t>
            </a:r>
          </a:p>
          <a:p>
            <a:r>
              <a:rPr lang="de-DE"/>
              <a:t>eventually we will define which SC technology can be successfully used for which indication</a:t>
            </a:r>
          </a:p>
        </p:txBody>
      </p:sp>
    </p:spTree>
    <p:extLst>
      <p:ext uri="{BB962C8B-B14F-4D97-AF65-F5344CB8AC3E}">
        <p14:creationId xmlns:p14="http://schemas.microsoft.com/office/powerpoint/2010/main" val="3832524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We aimed to investigate for the first time the blood pressure (BP)–lowering effect of renal sympathetic denervation (RDN) versus clinically adjusted drug treatment in true treatment-resistant hypertension (TRH) after excluding patients with confounding poor drug adherence. Patients with apparent TRH (n=65) were referred for RDN, and those with secondary and spurious hypertension (n=26) were excluded. TRH was defined as office systolic BP (SBP) &gt;140 mm Hg, despite maximally tolerated doses of ≥3 antihypertensive drugs including a diuretic. In addition, ambulatory daytime SBP &gt;135 mm Hg after witnessed intake of antihypertensive drugs was required, after which 20 patients had normalized BP and were excluded. Patients with true TRH were randomized and underwent RDN (n=9) performed with </a:t>
            </a:r>
            <a:r>
              <a:rPr lang="en-US" dirty="0" err="1" smtClean="0"/>
              <a:t>Symplicity</a:t>
            </a:r>
            <a:r>
              <a:rPr lang="en-US" dirty="0" smtClean="0"/>
              <a:t> Catheter System versus clinically adjusted drug treatment (n=10). The study was stopped early for ethical reasons because RDN had uncertain BP-lowering effect. Office SBP and diastolic BP in the drug-adjusted group changed from 160±14/88±13 mm Hg (±SD) at baseline to 132±10/77±8 mm Hg at 6 months (</a:t>
            </a:r>
            <a:r>
              <a:rPr lang="en-US" i="1" dirty="0" smtClean="0"/>
              <a:t>P</a:t>
            </a:r>
            <a:r>
              <a:rPr lang="en-US" dirty="0" smtClean="0"/>
              <a:t>&lt;0.0005 and </a:t>
            </a:r>
            <a:r>
              <a:rPr lang="en-US" i="1" dirty="0" smtClean="0"/>
              <a:t>P</a:t>
            </a:r>
            <a:r>
              <a:rPr lang="en-US" dirty="0" smtClean="0"/>
              <a:t>=0.02, SBP and diastolic BP, respectively) and in the RDN group from 156±13/91±15 to 148±7/89±8 mm Hg (</a:t>
            </a:r>
            <a:r>
              <a:rPr lang="en-US" i="1" dirty="0" smtClean="0"/>
              <a:t>P</a:t>
            </a:r>
            <a:r>
              <a:rPr lang="en-US" dirty="0" smtClean="0"/>
              <a:t>=0.42 and </a:t>
            </a:r>
            <a:r>
              <a:rPr lang="en-US" i="1" dirty="0" smtClean="0"/>
              <a:t>P</a:t>
            </a:r>
            <a:r>
              <a:rPr lang="en-US" dirty="0" smtClean="0"/>
              <a:t>=0.48, SBP and diastolic BP, respectively). SBP and diastolic BP were significantly lower in the drug-adjusted group at 6 months (</a:t>
            </a:r>
            <a:r>
              <a:rPr lang="en-US" i="1" dirty="0" smtClean="0"/>
              <a:t>P</a:t>
            </a:r>
            <a:r>
              <a:rPr lang="en-US" dirty="0" smtClean="0"/>
              <a:t>=0.002 and </a:t>
            </a:r>
            <a:r>
              <a:rPr lang="en-US" i="1" dirty="0" smtClean="0"/>
              <a:t>P</a:t>
            </a:r>
            <a:r>
              <a:rPr lang="en-US" dirty="0" smtClean="0"/>
              <a:t>=0.004, respectively), and absolute changes in SBP were larger in the drug-adjusted group (</a:t>
            </a:r>
            <a:r>
              <a:rPr lang="en-US" i="1" dirty="0" smtClean="0"/>
              <a:t>P</a:t>
            </a:r>
            <a:r>
              <a:rPr lang="en-US" dirty="0" smtClean="0"/>
              <a:t>=0.008). Ambulatory BPs changed in parallel to office BPs. Our data suggest that adjusted drug treatment has superior BP lowering effects compared with RDN in patients with true TRH. </a:t>
            </a:r>
            <a:endParaRPr lang="de-DE" dirty="0"/>
          </a:p>
        </p:txBody>
      </p:sp>
      <p:sp>
        <p:nvSpPr>
          <p:cNvPr id="4" name="Foliennummernplatzhalter 3"/>
          <p:cNvSpPr>
            <a:spLocks noGrp="1"/>
          </p:cNvSpPr>
          <p:nvPr>
            <p:ph type="sldNum" sz="quarter" idx="10"/>
          </p:nvPr>
        </p:nvSpPr>
        <p:spPr/>
        <p:txBody>
          <a:bodyPr/>
          <a:lstStyle/>
          <a:p>
            <a:fld id="{C67E5FF4-C481-4038-9321-AC4BCBC0D32D}" type="slidenum">
              <a:rPr lang="de-DE" smtClean="0"/>
              <a:t>8</a:t>
            </a:fld>
            <a:endParaRPr lang="de-DE"/>
          </a:p>
        </p:txBody>
      </p:sp>
    </p:spTree>
    <p:extLst>
      <p:ext uri="{BB962C8B-B14F-4D97-AF65-F5344CB8AC3E}">
        <p14:creationId xmlns:p14="http://schemas.microsoft.com/office/powerpoint/2010/main" val="61135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Central arteriovenous anastomosis for the treatment of</a:t>
            </a:r>
          </a:p>
          <a:p>
            <a:r>
              <a:rPr lang="en-US" sz="1200" b="1" i="0" u="none" strike="noStrike" kern="1200" baseline="0" dirty="0" smtClean="0">
                <a:solidFill>
                  <a:schemeClr val="tx1"/>
                </a:solidFill>
                <a:latin typeface="+mn-lt"/>
                <a:ea typeface="+mn-ea"/>
                <a:cs typeface="+mn-cs"/>
              </a:rPr>
              <a:t>patients with uncontrolled hypertension (the ROX CONTROL</a:t>
            </a:r>
          </a:p>
          <a:p>
            <a:r>
              <a:rPr lang="en-US" sz="1200" b="1" i="0" u="none" strike="noStrike" kern="1200" baseline="0" dirty="0" smtClean="0">
                <a:solidFill>
                  <a:schemeClr val="tx1"/>
                </a:solidFill>
                <a:latin typeface="+mn-lt"/>
                <a:ea typeface="+mn-ea"/>
                <a:cs typeface="+mn-cs"/>
              </a:rPr>
              <a:t>HTN study): a </a:t>
            </a:r>
            <a:r>
              <a:rPr lang="en-US" sz="1200" b="1" i="0" u="none" strike="noStrike" kern="1200" baseline="0" dirty="0" err="1" smtClean="0">
                <a:solidFill>
                  <a:schemeClr val="tx1"/>
                </a:solidFill>
                <a:latin typeface="+mn-lt"/>
                <a:ea typeface="+mn-ea"/>
                <a:cs typeface="+mn-cs"/>
              </a:rPr>
              <a:t>randomised</a:t>
            </a:r>
            <a:r>
              <a:rPr lang="en-US" sz="1200" b="1" i="0" u="none" strike="noStrike" kern="1200" baseline="0" dirty="0" smtClean="0">
                <a:solidFill>
                  <a:schemeClr val="tx1"/>
                </a:solidFill>
                <a:latin typeface="+mn-lt"/>
                <a:ea typeface="+mn-ea"/>
                <a:cs typeface="+mn-cs"/>
              </a:rPr>
              <a:t> controlled trial</a:t>
            </a:r>
          </a:p>
          <a:p>
            <a:r>
              <a:rPr lang="de-DE" sz="1200" b="0" i="1" u="none" strike="noStrike" kern="1200" baseline="0" dirty="0" smtClean="0">
                <a:solidFill>
                  <a:schemeClr val="tx1"/>
                </a:solidFill>
                <a:latin typeface="+mn-lt"/>
                <a:ea typeface="+mn-ea"/>
                <a:cs typeface="+mn-cs"/>
              </a:rPr>
              <a:t>Melvin D </a:t>
            </a:r>
            <a:r>
              <a:rPr lang="de-DE" sz="1200" b="0" i="1" u="none" strike="noStrike" kern="1200" baseline="0" dirty="0" err="1" smtClean="0">
                <a:solidFill>
                  <a:schemeClr val="tx1"/>
                </a:solidFill>
                <a:latin typeface="+mn-lt"/>
                <a:ea typeface="+mn-ea"/>
                <a:cs typeface="+mn-cs"/>
              </a:rPr>
              <a:t>Lobo</a:t>
            </a:r>
            <a:r>
              <a:rPr lang="de-DE" sz="1200" b="0" i="1" u="none" strike="noStrike" kern="1200" baseline="0" dirty="0" smtClean="0">
                <a:solidFill>
                  <a:schemeClr val="tx1"/>
                </a:solidFill>
                <a:latin typeface="+mn-lt"/>
                <a:ea typeface="+mn-ea"/>
                <a:cs typeface="+mn-cs"/>
              </a:rPr>
              <a:t>, Paul A </a:t>
            </a:r>
            <a:r>
              <a:rPr lang="de-DE" sz="1200" b="0" i="1" u="none" strike="noStrike" kern="1200" baseline="0" dirty="0" err="1" smtClean="0">
                <a:solidFill>
                  <a:schemeClr val="tx1"/>
                </a:solidFill>
                <a:latin typeface="+mn-lt"/>
                <a:ea typeface="+mn-ea"/>
                <a:cs typeface="+mn-cs"/>
              </a:rPr>
              <a:t>Sobotka</a:t>
            </a:r>
            <a:r>
              <a:rPr lang="de-DE" sz="1200" b="0" i="1" u="none" strike="noStrike" kern="1200" baseline="0" dirty="0" smtClean="0">
                <a:solidFill>
                  <a:schemeClr val="tx1"/>
                </a:solidFill>
                <a:latin typeface="+mn-lt"/>
                <a:ea typeface="+mn-ea"/>
                <a:cs typeface="+mn-cs"/>
              </a:rPr>
              <a:t>, Alice Stanton, John R Cockcroft, Neil </a:t>
            </a:r>
            <a:r>
              <a:rPr lang="de-DE" sz="1200" b="0" i="1" u="none" strike="noStrike" kern="1200" baseline="0" dirty="0" err="1" smtClean="0">
                <a:solidFill>
                  <a:schemeClr val="tx1"/>
                </a:solidFill>
                <a:latin typeface="+mn-lt"/>
                <a:ea typeface="+mn-ea"/>
                <a:cs typeface="+mn-cs"/>
              </a:rPr>
              <a:t>Sulke</a:t>
            </a:r>
            <a:r>
              <a:rPr lang="de-DE" sz="1200" b="0" i="1" u="none" strike="noStrike" kern="1200" baseline="0" dirty="0" smtClean="0">
                <a:solidFill>
                  <a:schemeClr val="tx1"/>
                </a:solidFill>
                <a:latin typeface="+mn-lt"/>
                <a:ea typeface="+mn-ea"/>
                <a:cs typeface="+mn-cs"/>
              </a:rPr>
              <a:t>, </a:t>
            </a:r>
            <a:r>
              <a:rPr lang="de-DE" sz="1200" b="0" i="1" u="none" strike="noStrike" kern="1200" baseline="0" dirty="0" err="1" smtClean="0">
                <a:solidFill>
                  <a:schemeClr val="tx1"/>
                </a:solidFill>
                <a:latin typeface="+mn-lt"/>
                <a:ea typeface="+mn-ea"/>
                <a:cs typeface="+mn-cs"/>
              </a:rPr>
              <a:t>Eamon</a:t>
            </a:r>
            <a:r>
              <a:rPr lang="de-DE" sz="1200" b="0" i="1" u="none" strike="noStrike" kern="1200" baseline="0" dirty="0" smtClean="0">
                <a:solidFill>
                  <a:schemeClr val="tx1"/>
                </a:solidFill>
                <a:latin typeface="+mn-lt"/>
                <a:ea typeface="+mn-ea"/>
                <a:cs typeface="+mn-cs"/>
              </a:rPr>
              <a:t> Dolan, Markus van der </a:t>
            </a:r>
            <a:r>
              <a:rPr lang="de-DE" sz="1200" b="0" i="1" u="none" strike="noStrike" kern="1200" baseline="0" dirty="0" err="1" smtClean="0">
                <a:solidFill>
                  <a:schemeClr val="tx1"/>
                </a:solidFill>
                <a:latin typeface="+mn-lt"/>
                <a:ea typeface="+mn-ea"/>
                <a:cs typeface="+mn-cs"/>
              </a:rPr>
              <a:t>Giet</a:t>
            </a:r>
            <a:r>
              <a:rPr lang="de-DE" sz="1200" b="0" i="1" u="none" strike="noStrike" kern="1200" baseline="0" dirty="0" smtClean="0">
                <a:solidFill>
                  <a:schemeClr val="tx1"/>
                </a:solidFill>
                <a:latin typeface="+mn-lt"/>
                <a:ea typeface="+mn-ea"/>
                <a:cs typeface="+mn-cs"/>
              </a:rPr>
              <a:t>, Joachim Hoyer, Stephen S </a:t>
            </a:r>
            <a:r>
              <a:rPr lang="de-DE" sz="1200" b="0" i="1" u="none" strike="noStrike" kern="1200" baseline="0" dirty="0" err="1" smtClean="0">
                <a:solidFill>
                  <a:schemeClr val="tx1"/>
                </a:solidFill>
                <a:latin typeface="+mn-lt"/>
                <a:ea typeface="+mn-ea"/>
                <a:cs typeface="+mn-cs"/>
              </a:rPr>
              <a:t>Furniss</a:t>
            </a:r>
            <a:r>
              <a:rPr lang="de-DE" sz="1200" b="0" i="1" u="none" strike="noStrike" kern="1200" baseline="0" dirty="0" smtClean="0">
                <a:solidFill>
                  <a:schemeClr val="tx1"/>
                </a:solidFill>
                <a:latin typeface="+mn-lt"/>
                <a:ea typeface="+mn-ea"/>
                <a:cs typeface="+mn-cs"/>
              </a:rPr>
              <a:t>,</a:t>
            </a:r>
          </a:p>
          <a:p>
            <a:r>
              <a:rPr lang="de-DE" sz="1200" b="0" i="1" u="none" strike="noStrike" kern="1200" baseline="0" dirty="0" smtClean="0">
                <a:solidFill>
                  <a:schemeClr val="tx1"/>
                </a:solidFill>
                <a:latin typeface="+mn-lt"/>
                <a:ea typeface="+mn-ea"/>
                <a:cs typeface="+mn-cs"/>
              </a:rPr>
              <a:t>John P </a:t>
            </a:r>
            <a:r>
              <a:rPr lang="de-DE" sz="1200" b="0" i="1" u="none" strike="noStrike" kern="1200" baseline="0" dirty="0" err="1" smtClean="0">
                <a:solidFill>
                  <a:schemeClr val="tx1"/>
                </a:solidFill>
                <a:latin typeface="+mn-lt"/>
                <a:ea typeface="+mn-ea"/>
                <a:cs typeface="+mn-cs"/>
              </a:rPr>
              <a:t>Foran</a:t>
            </a:r>
            <a:r>
              <a:rPr lang="de-DE" sz="1200" b="0" i="1" u="none" strike="noStrike" kern="1200" baseline="0" dirty="0" smtClean="0">
                <a:solidFill>
                  <a:schemeClr val="tx1"/>
                </a:solidFill>
                <a:latin typeface="+mn-lt"/>
                <a:ea typeface="+mn-ea"/>
                <a:cs typeface="+mn-cs"/>
              </a:rPr>
              <a:t>, Adam </a:t>
            </a:r>
            <a:r>
              <a:rPr lang="de-DE" sz="1200" b="0" i="1" u="none" strike="noStrike" kern="1200" baseline="0" dirty="0" err="1" smtClean="0">
                <a:solidFill>
                  <a:schemeClr val="tx1"/>
                </a:solidFill>
                <a:latin typeface="+mn-lt"/>
                <a:ea typeface="+mn-ea"/>
                <a:cs typeface="+mn-cs"/>
              </a:rPr>
              <a:t>Witkowski</a:t>
            </a:r>
            <a:r>
              <a:rPr lang="de-DE" sz="1200" b="0" i="1" u="none" strike="noStrike" kern="1200" baseline="0" dirty="0" smtClean="0">
                <a:solidFill>
                  <a:schemeClr val="tx1"/>
                </a:solidFill>
                <a:latin typeface="+mn-lt"/>
                <a:ea typeface="+mn-ea"/>
                <a:cs typeface="+mn-cs"/>
              </a:rPr>
              <a:t>, Andrzej </a:t>
            </a:r>
            <a:r>
              <a:rPr lang="de-DE" sz="1200" b="0" i="1" u="none" strike="noStrike" kern="1200" baseline="0" dirty="0" err="1" smtClean="0">
                <a:solidFill>
                  <a:schemeClr val="tx1"/>
                </a:solidFill>
                <a:latin typeface="+mn-lt"/>
                <a:ea typeface="+mn-ea"/>
                <a:cs typeface="+mn-cs"/>
              </a:rPr>
              <a:t>Januszewicz</a:t>
            </a:r>
            <a:r>
              <a:rPr lang="de-DE" sz="1200" b="0" i="1" u="none" strike="noStrike" kern="1200" baseline="0" dirty="0" smtClean="0">
                <a:solidFill>
                  <a:schemeClr val="tx1"/>
                </a:solidFill>
                <a:latin typeface="+mn-lt"/>
                <a:ea typeface="+mn-ea"/>
                <a:cs typeface="+mn-cs"/>
              </a:rPr>
              <a:t>, Danny </a:t>
            </a:r>
            <a:r>
              <a:rPr lang="de-DE" sz="1200" b="0" i="1" u="none" strike="noStrike" kern="1200" baseline="0" dirty="0" err="1" smtClean="0">
                <a:solidFill>
                  <a:schemeClr val="tx1"/>
                </a:solidFill>
                <a:latin typeface="+mn-lt"/>
                <a:ea typeface="+mn-ea"/>
                <a:cs typeface="+mn-cs"/>
              </a:rPr>
              <a:t>Schoors</a:t>
            </a:r>
            <a:r>
              <a:rPr lang="de-DE" sz="1200" b="0" i="1" u="none" strike="noStrike" kern="1200" baseline="0" dirty="0" smtClean="0">
                <a:solidFill>
                  <a:schemeClr val="tx1"/>
                </a:solidFill>
                <a:latin typeface="+mn-lt"/>
                <a:ea typeface="+mn-ea"/>
                <a:cs typeface="+mn-cs"/>
              </a:rPr>
              <a:t>, Konstantinos </a:t>
            </a:r>
            <a:r>
              <a:rPr lang="de-DE" sz="1200" b="0" i="1" u="none" strike="noStrike" kern="1200" baseline="0" dirty="0" err="1" smtClean="0">
                <a:solidFill>
                  <a:schemeClr val="tx1"/>
                </a:solidFill>
                <a:latin typeface="+mn-lt"/>
                <a:ea typeface="+mn-ea"/>
                <a:cs typeface="+mn-cs"/>
              </a:rPr>
              <a:t>Tsioufi</a:t>
            </a:r>
            <a:r>
              <a:rPr lang="de-DE" sz="1200" b="0" i="1" u="none" strike="noStrike" kern="1200" baseline="0" dirty="0" smtClean="0">
                <a:solidFill>
                  <a:schemeClr val="tx1"/>
                </a:solidFill>
                <a:latin typeface="+mn-lt"/>
                <a:ea typeface="+mn-ea"/>
                <a:cs typeface="+mn-cs"/>
              </a:rPr>
              <a:t> s, Benno J </a:t>
            </a:r>
            <a:r>
              <a:rPr lang="de-DE" sz="1200" b="0" i="1" u="none" strike="noStrike" kern="1200" baseline="0" dirty="0" err="1" smtClean="0">
                <a:solidFill>
                  <a:schemeClr val="tx1"/>
                </a:solidFill>
                <a:latin typeface="+mn-lt"/>
                <a:ea typeface="+mn-ea"/>
                <a:cs typeface="+mn-cs"/>
              </a:rPr>
              <a:t>Rensing</a:t>
            </a:r>
            <a:r>
              <a:rPr lang="de-DE" sz="1200" b="0" i="1" u="none" strike="noStrike" kern="1200" baseline="0" dirty="0" smtClean="0">
                <a:solidFill>
                  <a:schemeClr val="tx1"/>
                </a:solidFill>
                <a:latin typeface="+mn-lt"/>
                <a:ea typeface="+mn-ea"/>
                <a:cs typeface="+mn-cs"/>
              </a:rPr>
              <a:t>, Benjamin Scott, G André </a:t>
            </a:r>
            <a:r>
              <a:rPr lang="de-DE" sz="1200" b="0" i="1" u="none" strike="noStrike" kern="1200" baseline="0" dirty="0" err="1" smtClean="0">
                <a:solidFill>
                  <a:schemeClr val="tx1"/>
                </a:solidFill>
                <a:latin typeface="+mn-lt"/>
                <a:ea typeface="+mn-ea"/>
                <a:cs typeface="+mn-cs"/>
              </a:rPr>
              <a:t>Ng</a:t>
            </a:r>
            <a:r>
              <a:rPr lang="de-DE" sz="1200" b="0" i="1" u="none" strike="noStrike" kern="1200" baseline="0" dirty="0" smtClean="0">
                <a:solidFill>
                  <a:schemeClr val="tx1"/>
                </a:solidFill>
                <a:latin typeface="+mn-lt"/>
                <a:ea typeface="+mn-ea"/>
                <a:cs typeface="+mn-cs"/>
              </a:rPr>
              <a:t>,</a:t>
            </a:r>
          </a:p>
          <a:p>
            <a:r>
              <a:rPr lang="en-US" sz="1200" b="0" i="1" u="none" strike="noStrike" kern="1200" baseline="0" dirty="0" smtClean="0">
                <a:solidFill>
                  <a:schemeClr val="tx1"/>
                </a:solidFill>
                <a:latin typeface="+mn-lt"/>
                <a:ea typeface="+mn-ea"/>
                <a:cs typeface="+mn-cs"/>
              </a:rPr>
              <a:t>Christian </a:t>
            </a:r>
            <a:r>
              <a:rPr lang="en-US" sz="1200" b="0" i="1" u="none" strike="noStrike" kern="1200" baseline="0" dirty="0" err="1" smtClean="0">
                <a:solidFill>
                  <a:schemeClr val="tx1"/>
                </a:solidFill>
                <a:latin typeface="+mn-lt"/>
                <a:ea typeface="+mn-ea"/>
                <a:cs typeface="+mn-cs"/>
              </a:rPr>
              <a:t>Ott</a:t>
            </a:r>
            <a:r>
              <a:rPr lang="en-US" sz="1200" b="0" i="1" u="none" strike="noStrike" kern="1200" baseline="0" dirty="0" smtClean="0">
                <a:solidFill>
                  <a:schemeClr val="tx1"/>
                </a:solidFill>
                <a:latin typeface="+mn-lt"/>
                <a:ea typeface="+mn-ea"/>
                <a:cs typeface="+mn-cs"/>
              </a:rPr>
              <a:t>, Roland E </a:t>
            </a:r>
            <a:r>
              <a:rPr lang="en-US" sz="1200" b="0" i="1" u="none" strike="noStrike" kern="1200" baseline="0" dirty="0" err="1" smtClean="0">
                <a:solidFill>
                  <a:schemeClr val="tx1"/>
                </a:solidFill>
                <a:latin typeface="+mn-lt"/>
                <a:ea typeface="+mn-ea"/>
                <a:cs typeface="+mn-cs"/>
              </a:rPr>
              <a:t>Schmieder</a:t>
            </a:r>
            <a:r>
              <a:rPr lang="en-US" sz="1200" b="0" i="1" u="none" strike="noStrike" kern="1200" baseline="0" dirty="0" smtClean="0">
                <a:solidFill>
                  <a:schemeClr val="tx1"/>
                </a:solidFill>
                <a:latin typeface="+mn-lt"/>
                <a:ea typeface="+mn-ea"/>
                <a:cs typeface="+mn-cs"/>
              </a:rPr>
              <a:t>, for the ROX CONTROL HTN Investigators*</a:t>
            </a:r>
          </a:p>
          <a:p>
            <a:r>
              <a:rPr lang="de-DE" sz="1200" b="1" i="0" u="none" strike="noStrike" kern="1200" baseline="0" dirty="0" smtClean="0">
                <a:solidFill>
                  <a:schemeClr val="tx1"/>
                </a:solidFill>
                <a:latin typeface="+mn-lt"/>
                <a:ea typeface="+mn-ea"/>
                <a:cs typeface="+mn-cs"/>
              </a:rPr>
              <a:t>Summary</a:t>
            </a:r>
          </a:p>
          <a:p>
            <a:r>
              <a:rPr lang="en-US" sz="1200" b="1" i="0" u="none" strike="noStrike" kern="1200" baseline="0" dirty="0" smtClean="0">
                <a:solidFill>
                  <a:schemeClr val="tx1"/>
                </a:solidFill>
                <a:latin typeface="+mn-lt"/>
                <a:ea typeface="+mn-ea"/>
                <a:cs typeface="+mn-cs"/>
              </a:rPr>
              <a:t>Background Hypertension contributes to cardiovascular morbidity and mortality. We assessed the safety and </a:t>
            </a:r>
            <a:r>
              <a:rPr lang="en-US" sz="1200" b="1" i="0" u="none" strike="noStrike" kern="1200" baseline="0" dirty="0" err="1" smtClean="0">
                <a:solidFill>
                  <a:schemeClr val="tx1"/>
                </a:solidFill>
                <a:latin typeface="+mn-lt"/>
                <a:ea typeface="+mn-ea"/>
                <a:cs typeface="+mn-cs"/>
              </a:rPr>
              <a:t>effi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cacy</a:t>
            </a:r>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of a central iliac arteriovenous anastomosis to alter the mechanical arterial properties and reduce blood pressure in</a:t>
            </a:r>
          </a:p>
          <a:p>
            <a:r>
              <a:rPr lang="de-DE" sz="1200" b="1" i="0" u="none" strike="noStrike" kern="1200" baseline="0" dirty="0" err="1" smtClean="0">
                <a:solidFill>
                  <a:schemeClr val="tx1"/>
                </a:solidFill>
                <a:latin typeface="+mn-lt"/>
                <a:ea typeface="+mn-ea"/>
                <a:cs typeface="+mn-cs"/>
              </a:rPr>
              <a:t>patients</a:t>
            </a:r>
            <a:r>
              <a:rPr lang="de-DE" sz="1200" b="1" i="0" u="none" strike="noStrike" kern="1200" baseline="0" dirty="0" smtClean="0">
                <a:solidFill>
                  <a:schemeClr val="tx1"/>
                </a:solidFill>
                <a:latin typeface="+mn-lt"/>
                <a:ea typeface="+mn-ea"/>
                <a:cs typeface="+mn-cs"/>
              </a:rPr>
              <a:t> </a:t>
            </a:r>
            <a:r>
              <a:rPr lang="de-DE" sz="1200" b="1" i="0" u="none" strike="noStrike" kern="1200" baseline="0" dirty="0" err="1" smtClean="0">
                <a:solidFill>
                  <a:schemeClr val="tx1"/>
                </a:solidFill>
                <a:latin typeface="+mn-lt"/>
                <a:ea typeface="+mn-ea"/>
                <a:cs typeface="+mn-cs"/>
              </a:rPr>
              <a:t>with</a:t>
            </a:r>
            <a:r>
              <a:rPr lang="de-DE" sz="1200" b="1" i="0" u="none" strike="noStrike" kern="1200" baseline="0" dirty="0" smtClean="0">
                <a:solidFill>
                  <a:schemeClr val="tx1"/>
                </a:solidFill>
                <a:latin typeface="+mn-lt"/>
                <a:ea typeface="+mn-ea"/>
                <a:cs typeface="+mn-cs"/>
              </a:rPr>
              <a:t> </a:t>
            </a:r>
            <a:r>
              <a:rPr lang="de-DE" sz="1200" b="1" i="0" u="none" strike="noStrike" kern="1200" baseline="0" dirty="0" err="1" smtClean="0">
                <a:solidFill>
                  <a:schemeClr val="tx1"/>
                </a:solidFill>
                <a:latin typeface="+mn-lt"/>
                <a:ea typeface="+mn-ea"/>
                <a:cs typeface="+mn-cs"/>
              </a:rPr>
              <a:t>uncontrolled</a:t>
            </a:r>
            <a:r>
              <a:rPr lang="de-DE" sz="1200" b="1" i="0" u="none" strike="noStrike" kern="1200" baseline="0" dirty="0" smtClean="0">
                <a:solidFill>
                  <a:schemeClr val="tx1"/>
                </a:solidFill>
                <a:latin typeface="+mn-lt"/>
                <a:ea typeface="+mn-ea"/>
                <a:cs typeface="+mn-cs"/>
              </a:rPr>
              <a:t> </a:t>
            </a:r>
            <a:r>
              <a:rPr lang="de-DE" sz="1200" b="1" i="0" u="none" strike="noStrike" kern="1200" baseline="0" dirty="0" err="1" smtClean="0">
                <a:solidFill>
                  <a:schemeClr val="tx1"/>
                </a:solidFill>
                <a:latin typeface="+mn-lt"/>
                <a:ea typeface="+mn-ea"/>
                <a:cs typeface="+mn-cs"/>
              </a:rPr>
              <a:t>hypertension</a:t>
            </a:r>
            <a:r>
              <a:rPr lang="de-DE" sz="1200" b="1" i="0" u="none" strike="noStrike" kern="1200" baseline="0" dirty="0" smtClean="0">
                <a:solidFill>
                  <a:schemeClr val="tx1"/>
                </a:solidFill>
                <a:latin typeface="+mn-lt"/>
                <a:ea typeface="+mn-ea"/>
                <a:cs typeface="+mn-cs"/>
              </a:rPr>
              <a:t>.</a:t>
            </a:r>
          </a:p>
          <a:p>
            <a:r>
              <a:rPr lang="en-US" sz="1200" b="1" i="0" u="none" strike="noStrike" kern="1200" baseline="0" dirty="0" smtClean="0">
                <a:solidFill>
                  <a:schemeClr val="tx1"/>
                </a:solidFill>
                <a:latin typeface="+mn-lt"/>
                <a:ea typeface="+mn-ea"/>
                <a:cs typeface="+mn-cs"/>
              </a:rPr>
              <a:t>Methods We enrolled patients in this open-label, </a:t>
            </a:r>
            <a:r>
              <a:rPr lang="en-US" sz="1200" b="1" i="0" u="none" strike="noStrike" kern="1200" baseline="0" dirty="0" err="1" smtClean="0">
                <a:solidFill>
                  <a:schemeClr val="tx1"/>
                </a:solidFill>
                <a:latin typeface="+mn-lt"/>
                <a:ea typeface="+mn-ea"/>
                <a:cs typeface="+mn-cs"/>
              </a:rPr>
              <a:t>multicentre</a:t>
            </a:r>
            <a:r>
              <a:rPr lang="en-US" sz="1200" b="1" i="0" u="none" strike="noStrike" kern="1200" baseline="0" dirty="0" smtClean="0">
                <a:solidFill>
                  <a:schemeClr val="tx1"/>
                </a:solidFill>
                <a:latin typeface="+mn-lt"/>
                <a:ea typeface="+mn-ea"/>
                <a:cs typeface="+mn-cs"/>
              </a:rPr>
              <a:t>, prospective, </a:t>
            </a:r>
            <a:r>
              <a:rPr lang="en-US" sz="1200" b="1" i="0" u="none" strike="noStrike" kern="1200" baseline="0" dirty="0" err="1" smtClean="0">
                <a:solidFill>
                  <a:schemeClr val="tx1"/>
                </a:solidFill>
                <a:latin typeface="+mn-lt"/>
                <a:ea typeface="+mn-ea"/>
                <a:cs typeface="+mn-cs"/>
              </a:rPr>
              <a:t>randomised</a:t>
            </a:r>
            <a:r>
              <a:rPr lang="en-US" sz="1200" b="1" i="0" u="none" strike="noStrike" kern="1200" baseline="0" dirty="0" smtClean="0">
                <a:solidFill>
                  <a:schemeClr val="tx1"/>
                </a:solidFill>
                <a:latin typeface="+mn-lt"/>
                <a:ea typeface="+mn-ea"/>
                <a:cs typeface="+mn-cs"/>
              </a:rPr>
              <a:t>, controlled trial between</a:t>
            </a:r>
          </a:p>
          <a:p>
            <a:r>
              <a:rPr lang="en-US" sz="1200" b="1" i="0" u="none" strike="noStrike" kern="1200" baseline="0" dirty="0" smtClean="0">
                <a:solidFill>
                  <a:schemeClr val="tx1"/>
                </a:solidFill>
                <a:latin typeface="+mn-lt"/>
                <a:ea typeface="+mn-ea"/>
                <a:cs typeface="+mn-cs"/>
              </a:rPr>
              <a:t>October, 2012, and April, 2014. Eligible patients had baseline </a:t>
            </a:r>
            <a:r>
              <a:rPr lang="en-US" sz="1200" b="1" i="0" u="none" strike="noStrike" kern="1200" baseline="0" dirty="0" err="1" smtClean="0">
                <a:solidFill>
                  <a:schemeClr val="tx1"/>
                </a:solidFill>
                <a:latin typeface="+mn-lt"/>
                <a:ea typeface="+mn-ea"/>
                <a:cs typeface="+mn-cs"/>
              </a:rPr>
              <a:t>offi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ce</a:t>
            </a:r>
            <a:r>
              <a:rPr lang="en-US" sz="1200" b="1" i="0" u="none" strike="noStrike" kern="1200" baseline="0" dirty="0" smtClean="0">
                <a:solidFill>
                  <a:schemeClr val="tx1"/>
                </a:solidFill>
                <a:latin typeface="+mn-lt"/>
                <a:ea typeface="+mn-ea"/>
                <a:cs typeface="+mn-cs"/>
              </a:rPr>
              <a:t> systolic blood pressure of 140 mm Hg or higher</a:t>
            </a:r>
          </a:p>
          <a:p>
            <a:r>
              <a:rPr lang="en-US" sz="1200" b="1" i="0" u="none" strike="noStrike" kern="1200" baseline="0" dirty="0" smtClean="0">
                <a:solidFill>
                  <a:schemeClr val="tx1"/>
                </a:solidFill>
                <a:latin typeface="+mn-lt"/>
                <a:ea typeface="+mn-ea"/>
                <a:cs typeface="+mn-cs"/>
              </a:rPr>
              <a:t>and average daytime ambulatory blood pressure of 135 mm Hg or higher systolic and 85 mm Hg or higher diastolic</a:t>
            </a:r>
          </a:p>
          <a:p>
            <a:r>
              <a:rPr lang="en-US" sz="1200" b="1" i="0" u="none" strike="noStrike" kern="1200" baseline="0" dirty="0" smtClean="0">
                <a:solidFill>
                  <a:schemeClr val="tx1"/>
                </a:solidFill>
                <a:latin typeface="+mn-lt"/>
                <a:ea typeface="+mn-ea"/>
                <a:cs typeface="+mn-cs"/>
              </a:rPr>
              <a:t>despite antihypertensive treatment. Patients were randomly allocated in a 1:1 ratio to undergo implantation of an</a:t>
            </a:r>
          </a:p>
          <a:p>
            <a:r>
              <a:rPr lang="de-DE" sz="1200" b="1" i="0" u="none" strike="noStrike" kern="1200" baseline="0" dirty="0" err="1" smtClean="0">
                <a:solidFill>
                  <a:schemeClr val="tx1"/>
                </a:solidFill>
                <a:latin typeface="+mn-lt"/>
                <a:ea typeface="+mn-ea"/>
                <a:cs typeface="+mn-cs"/>
              </a:rPr>
              <a:t>arteriovenous</a:t>
            </a:r>
            <a:r>
              <a:rPr lang="de-DE" sz="1200" b="1" i="0" u="none" strike="noStrike" kern="1200" baseline="0" dirty="0" smtClean="0">
                <a:solidFill>
                  <a:schemeClr val="tx1"/>
                </a:solidFill>
                <a:latin typeface="+mn-lt"/>
                <a:ea typeface="+mn-ea"/>
                <a:cs typeface="+mn-cs"/>
              </a:rPr>
              <a:t> </a:t>
            </a:r>
            <a:r>
              <a:rPr lang="de-DE" sz="1200" b="1" i="0" u="none" strike="noStrike" kern="1200" baseline="0" dirty="0" err="1" smtClean="0">
                <a:solidFill>
                  <a:schemeClr val="tx1"/>
                </a:solidFill>
                <a:latin typeface="+mn-lt"/>
                <a:ea typeface="+mn-ea"/>
                <a:cs typeface="+mn-cs"/>
              </a:rPr>
              <a:t>coupler</a:t>
            </a:r>
            <a:r>
              <a:rPr lang="de-DE" sz="1200" b="1" i="0" u="none" strike="noStrike" kern="1200" baseline="0" dirty="0" smtClean="0">
                <a:solidFill>
                  <a:schemeClr val="tx1"/>
                </a:solidFill>
                <a:latin typeface="+mn-lt"/>
                <a:ea typeface="+mn-ea"/>
                <a:cs typeface="+mn-cs"/>
              </a:rPr>
              <a:t> </a:t>
            </a:r>
            <a:r>
              <a:rPr lang="de-DE" sz="1200" b="1" i="0" u="none" strike="noStrike" kern="1200" baseline="0" dirty="0" err="1" smtClean="0">
                <a:solidFill>
                  <a:schemeClr val="tx1"/>
                </a:solidFill>
                <a:latin typeface="+mn-lt"/>
                <a:ea typeface="+mn-ea"/>
                <a:cs typeface="+mn-cs"/>
              </a:rPr>
              <a:t>device</a:t>
            </a:r>
            <a:r>
              <a:rPr lang="de-DE" sz="1200" b="1" i="0" u="none" strike="noStrike" kern="1200" baseline="0" dirty="0" smtClean="0">
                <a:solidFill>
                  <a:schemeClr val="tx1"/>
                </a:solidFill>
                <a:latin typeface="+mn-lt"/>
                <a:ea typeface="+mn-ea"/>
                <a:cs typeface="+mn-cs"/>
              </a:rPr>
              <a:t> plus </a:t>
            </a:r>
            <a:r>
              <a:rPr lang="de-DE" sz="1200" b="1" i="0" u="none" strike="noStrike" kern="1200" baseline="0" dirty="0" err="1" smtClean="0">
                <a:solidFill>
                  <a:schemeClr val="tx1"/>
                </a:solidFill>
                <a:latin typeface="+mn-lt"/>
                <a:ea typeface="+mn-ea"/>
                <a:cs typeface="+mn-cs"/>
              </a:rPr>
              <a:t>current</a:t>
            </a:r>
            <a:r>
              <a:rPr lang="de-DE" sz="1200" b="1" i="0" u="none" strike="noStrike" kern="1200" baseline="0" dirty="0" smtClean="0">
                <a:solidFill>
                  <a:schemeClr val="tx1"/>
                </a:solidFill>
                <a:latin typeface="+mn-lt"/>
                <a:ea typeface="+mn-ea"/>
                <a:cs typeface="+mn-cs"/>
              </a:rPr>
              <a:t> </a:t>
            </a:r>
            <a:r>
              <a:rPr lang="de-DE" sz="1200" b="1" i="0" u="none" strike="noStrike" kern="1200" baseline="0" dirty="0" err="1" smtClean="0">
                <a:solidFill>
                  <a:schemeClr val="tx1"/>
                </a:solidFill>
                <a:latin typeface="+mn-lt"/>
                <a:ea typeface="+mn-ea"/>
                <a:cs typeface="+mn-cs"/>
              </a:rPr>
              <a:t>pharmaceutical</a:t>
            </a:r>
            <a:r>
              <a:rPr lang="de-DE" sz="1200" b="1" i="0" u="none" strike="noStrike" kern="1200" baseline="0" dirty="0" smtClean="0">
                <a:solidFill>
                  <a:schemeClr val="tx1"/>
                </a:solidFill>
                <a:latin typeface="+mn-lt"/>
                <a:ea typeface="+mn-ea"/>
                <a:cs typeface="+mn-cs"/>
              </a:rPr>
              <a:t> </a:t>
            </a:r>
            <a:r>
              <a:rPr lang="de-DE" sz="1200" b="1" i="0" u="none" strike="noStrike" kern="1200" baseline="0" dirty="0" err="1" smtClean="0">
                <a:solidFill>
                  <a:schemeClr val="tx1"/>
                </a:solidFill>
                <a:latin typeface="+mn-lt"/>
                <a:ea typeface="+mn-ea"/>
                <a:cs typeface="+mn-cs"/>
              </a:rPr>
              <a:t>treatment</a:t>
            </a:r>
            <a:r>
              <a:rPr lang="de-DE" sz="1200" b="1" i="0" u="none" strike="noStrike" kern="1200" baseline="0" dirty="0" smtClean="0">
                <a:solidFill>
                  <a:schemeClr val="tx1"/>
                </a:solidFill>
                <a:latin typeface="+mn-lt"/>
                <a:ea typeface="+mn-ea"/>
                <a:cs typeface="+mn-cs"/>
              </a:rPr>
              <a:t> </a:t>
            </a:r>
            <a:r>
              <a:rPr lang="de-DE" sz="1200" b="1" i="0" u="none" strike="noStrike" kern="1200" baseline="0" dirty="0" err="1" smtClean="0">
                <a:solidFill>
                  <a:schemeClr val="tx1"/>
                </a:solidFill>
                <a:latin typeface="+mn-lt"/>
                <a:ea typeface="+mn-ea"/>
                <a:cs typeface="+mn-cs"/>
              </a:rPr>
              <a:t>or</a:t>
            </a:r>
            <a:r>
              <a:rPr lang="de-DE" sz="1200" b="1" i="0" u="none" strike="noStrike" kern="1200" baseline="0" dirty="0" smtClean="0">
                <a:solidFill>
                  <a:schemeClr val="tx1"/>
                </a:solidFill>
                <a:latin typeface="+mn-lt"/>
                <a:ea typeface="+mn-ea"/>
                <a:cs typeface="+mn-cs"/>
              </a:rPr>
              <a:t> </a:t>
            </a:r>
            <a:r>
              <a:rPr lang="de-DE" sz="1200" b="1" i="0" u="none" strike="noStrike" kern="1200" baseline="0" dirty="0" err="1" smtClean="0">
                <a:solidFill>
                  <a:schemeClr val="tx1"/>
                </a:solidFill>
                <a:latin typeface="+mn-lt"/>
                <a:ea typeface="+mn-ea"/>
                <a:cs typeface="+mn-cs"/>
              </a:rPr>
              <a:t>to</a:t>
            </a:r>
            <a:r>
              <a:rPr lang="de-DE" sz="1200" b="1" i="0" u="none" strike="noStrike" kern="1200" baseline="0" dirty="0" smtClean="0">
                <a:solidFill>
                  <a:schemeClr val="tx1"/>
                </a:solidFill>
                <a:latin typeface="+mn-lt"/>
                <a:ea typeface="+mn-ea"/>
                <a:cs typeface="+mn-cs"/>
              </a:rPr>
              <a:t> </a:t>
            </a:r>
            <a:r>
              <a:rPr lang="de-DE" sz="1200" b="1" i="0" u="none" strike="noStrike" kern="1200" baseline="0" dirty="0" err="1" smtClean="0">
                <a:solidFill>
                  <a:schemeClr val="tx1"/>
                </a:solidFill>
                <a:latin typeface="+mn-lt"/>
                <a:ea typeface="+mn-ea"/>
                <a:cs typeface="+mn-cs"/>
              </a:rPr>
              <a:t>maintain</a:t>
            </a:r>
            <a:r>
              <a:rPr lang="de-DE" sz="1200" b="1" i="0" u="none" strike="noStrike" kern="1200" baseline="0" dirty="0" smtClean="0">
                <a:solidFill>
                  <a:schemeClr val="tx1"/>
                </a:solidFill>
                <a:latin typeface="+mn-lt"/>
                <a:ea typeface="+mn-ea"/>
                <a:cs typeface="+mn-cs"/>
              </a:rPr>
              <a:t> </a:t>
            </a:r>
            <a:r>
              <a:rPr lang="de-DE" sz="1200" b="1" i="0" u="none" strike="noStrike" kern="1200" baseline="0" dirty="0" err="1" smtClean="0">
                <a:solidFill>
                  <a:schemeClr val="tx1"/>
                </a:solidFill>
                <a:latin typeface="+mn-lt"/>
                <a:ea typeface="+mn-ea"/>
                <a:cs typeface="+mn-cs"/>
              </a:rPr>
              <a:t>current</a:t>
            </a:r>
            <a:r>
              <a:rPr lang="de-DE" sz="1200" b="1" i="0" u="none" strike="noStrike" kern="1200" baseline="0" dirty="0" smtClean="0">
                <a:solidFill>
                  <a:schemeClr val="tx1"/>
                </a:solidFill>
                <a:latin typeface="+mn-lt"/>
                <a:ea typeface="+mn-ea"/>
                <a:cs typeface="+mn-cs"/>
              </a:rPr>
              <a:t> </a:t>
            </a:r>
            <a:r>
              <a:rPr lang="de-DE" sz="1200" b="1" i="0" u="none" strike="noStrike" kern="1200" baseline="0" dirty="0" err="1" smtClean="0">
                <a:solidFill>
                  <a:schemeClr val="tx1"/>
                </a:solidFill>
                <a:latin typeface="+mn-lt"/>
                <a:ea typeface="+mn-ea"/>
                <a:cs typeface="+mn-cs"/>
              </a:rPr>
              <a:t>treatment</a:t>
            </a:r>
            <a:r>
              <a:rPr lang="de-DE" sz="1200" b="1" i="0" u="none" strike="noStrike" kern="1200" baseline="0" dirty="0" smtClean="0">
                <a:solidFill>
                  <a:schemeClr val="tx1"/>
                </a:solidFill>
                <a:latin typeface="+mn-lt"/>
                <a:ea typeface="+mn-ea"/>
                <a:cs typeface="+mn-cs"/>
              </a:rPr>
              <a:t> </a:t>
            </a:r>
            <a:r>
              <a:rPr lang="de-DE" sz="1200" b="1" i="0" u="none" strike="noStrike" kern="1200" baseline="0" dirty="0" err="1" smtClean="0">
                <a:solidFill>
                  <a:schemeClr val="tx1"/>
                </a:solidFill>
                <a:latin typeface="+mn-lt"/>
                <a:ea typeface="+mn-ea"/>
                <a:cs typeface="+mn-cs"/>
              </a:rPr>
              <a:t>alone</a:t>
            </a:r>
            <a:r>
              <a:rPr lang="de-DE" sz="1200" b="1" i="0" u="none" strike="noStrike" kern="1200" baseline="0" dirty="0" smtClean="0">
                <a:solidFill>
                  <a:schemeClr val="tx1"/>
                </a:solidFill>
                <a:latin typeface="+mn-lt"/>
                <a:ea typeface="+mn-ea"/>
                <a:cs typeface="+mn-cs"/>
              </a:rPr>
              <a:t> (</a:t>
            </a:r>
            <a:r>
              <a:rPr lang="de-DE" sz="1200" b="1" i="0" u="none" strike="noStrike" kern="1200" baseline="0" dirty="0" err="1" smtClean="0">
                <a:solidFill>
                  <a:schemeClr val="tx1"/>
                </a:solidFill>
                <a:latin typeface="+mn-lt"/>
                <a:ea typeface="+mn-ea"/>
                <a:cs typeface="+mn-cs"/>
              </a:rPr>
              <a:t>control</a:t>
            </a:r>
            <a:r>
              <a:rPr lang="de-DE" sz="1200" b="1" i="0" u="none" strike="noStrike" kern="1200" baseline="0" dirty="0" smtClean="0">
                <a:solidFill>
                  <a:schemeClr val="tx1"/>
                </a:solidFill>
                <a:latin typeface="+mn-lt"/>
                <a:ea typeface="+mn-ea"/>
                <a:cs typeface="+mn-cs"/>
              </a:rPr>
              <a:t>).</a:t>
            </a:r>
          </a:p>
          <a:p>
            <a:r>
              <a:rPr lang="en-US" sz="1200" b="1" i="0" u="none" strike="noStrike" kern="1200" baseline="0" dirty="0" smtClean="0">
                <a:solidFill>
                  <a:schemeClr val="tx1"/>
                </a:solidFill>
                <a:latin typeface="+mn-lt"/>
                <a:ea typeface="+mn-ea"/>
                <a:cs typeface="+mn-cs"/>
              </a:rPr>
              <a:t>The primary endpoint was mean change from baseline in </a:t>
            </a:r>
            <a:r>
              <a:rPr lang="en-US" sz="1200" b="1" i="0" u="none" strike="noStrike" kern="1200" baseline="0" dirty="0" err="1" smtClean="0">
                <a:solidFill>
                  <a:schemeClr val="tx1"/>
                </a:solidFill>
                <a:latin typeface="+mn-lt"/>
                <a:ea typeface="+mn-ea"/>
                <a:cs typeface="+mn-cs"/>
              </a:rPr>
              <a:t>offi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ce</a:t>
            </a:r>
            <a:r>
              <a:rPr lang="en-US" sz="1200" b="1" i="0" u="none" strike="noStrike" kern="1200" baseline="0" dirty="0" smtClean="0">
                <a:solidFill>
                  <a:schemeClr val="tx1"/>
                </a:solidFill>
                <a:latin typeface="+mn-lt"/>
                <a:ea typeface="+mn-ea"/>
                <a:cs typeface="+mn-cs"/>
              </a:rPr>
              <a:t> and 24 h ambulatory systolic blood pressure at</a:t>
            </a:r>
          </a:p>
          <a:p>
            <a:r>
              <a:rPr lang="en-US" sz="1200" b="1" i="0" u="none" strike="noStrike" kern="1200" baseline="0" dirty="0" smtClean="0">
                <a:solidFill>
                  <a:schemeClr val="tx1"/>
                </a:solidFill>
                <a:latin typeface="+mn-lt"/>
                <a:ea typeface="+mn-ea"/>
                <a:cs typeface="+mn-cs"/>
              </a:rPr>
              <a:t>6 months. Analysis was by </a:t>
            </a:r>
            <a:r>
              <a:rPr lang="en-US" sz="1200" b="1" i="0" u="none" strike="noStrike" kern="1200" baseline="0" dirty="0" err="1" smtClean="0">
                <a:solidFill>
                  <a:schemeClr val="tx1"/>
                </a:solidFill>
                <a:latin typeface="+mn-lt"/>
                <a:ea typeface="+mn-ea"/>
                <a:cs typeface="+mn-cs"/>
              </a:rPr>
              <a:t>modifi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ed</a:t>
            </a:r>
            <a:r>
              <a:rPr lang="en-US" sz="1200" b="1" i="0" u="none" strike="noStrike" kern="1200" baseline="0" dirty="0" smtClean="0">
                <a:solidFill>
                  <a:schemeClr val="tx1"/>
                </a:solidFill>
                <a:latin typeface="+mn-lt"/>
                <a:ea typeface="+mn-ea"/>
                <a:cs typeface="+mn-cs"/>
              </a:rPr>
              <a:t> intention to treat (all patients remaining in follow-up at 6 months). This trial is</a:t>
            </a:r>
          </a:p>
          <a:p>
            <a:r>
              <a:rPr lang="en-US" sz="1200" b="1" i="0" u="none" strike="noStrike" kern="1200" baseline="0" dirty="0" smtClean="0">
                <a:solidFill>
                  <a:schemeClr val="tx1"/>
                </a:solidFill>
                <a:latin typeface="+mn-lt"/>
                <a:ea typeface="+mn-ea"/>
                <a:cs typeface="+mn-cs"/>
              </a:rPr>
              <a:t>registered with ClinicalTrials.gov, number NCT01642498.</a:t>
            </a:r>
          </a:p>
          <a:p>
            <a:r>
              <a:rPr lang="en-US" sz="1200" b="1" i="0" u="none" strike="noStrike" kern="1200" baseline="0" dirty="0" smtClean="0">
                <a:solidFill>
                  <a:schemeClr val="tx1"/>
                </a:solidFill>
                <a:latin typeface="+mn-lt"/>
                <a:ea typeface="+mn-ea"/>
                <a:cs typeface="+mn-cs"/>
              </a:rPr>
              <a:t>Findings 83 (43%) of 195 patients screened were assigned arteriovenous coupler therapy (n=44) or normal care (n=39).</a:t>
            </a:r>
          </a:p>
          <a:p>
            <a:r>
              <a:rPr lang="en-US" sz="1200" b="1" i="0" u="none" strike="noStrike" kern="1200" baseline="0" dirty="0" smtClean="0">
                <a:solidFill>
                  <a:schemeClr val="tx1"/>
                </a:solidFill>
                <a:latin typeface="+mn-lt"/>
                <a:ea typeface="+mn-ea"/>
                <a:cs typeface="+mn-cs"/>
              </a:rPr>
              <a:t>Mean </a:t>
            </a:r>
            <a:r>
              <a:rPr lang="en-US" sz="1200" b="1" i="0" u="none" strike="noStrike" kern="1200" baseline="0" dirty="0" err="1" smtClean="0">
                <a:solidFill>
                  <a:schemeClr val="tx1"/>
                </a:solidFill>
                <a:latin typeface="+mn-lt"/>
                <a:ea typeface="+mn-ea"/>
                <a:cs typeface="+mn-cs"/>
              </a:rPr>
              <a:t>offi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ce</a:t>
            </a:r>
            <a:r>
              <a:rPr lang="en-US" sz="1200" b="1" i="0" u="none" strike="noStrike" kern="1200" baseline="0" dirty="0" smtClean="0">
                <a:solidFill>
                  <a:schemeClr val="tx1"/>
                </a:solidFill>
                <a:latin typeface="+mn-lt"/>
                <a:ea typeface="+mn-ea"/>
                <a:cs typeface="+mn-cs"/>
              </a:rPr>
              <a:t> systolic blood pressure reduced by 26·9 (SD 23·9) mm Hg in the arteriovenous coupler group (p&lt;0·0001)</a:t>
            </a:r>
          </a:p>
          <a:p>
            <a:r>
              <a:rPr lang="en-US" sz="1200" b="1" i="0" u="none" strike="noStrike" kern="1200" baseline="0" dirty="0" smtClean="0">
                <a:solidFill>
                  <a:schemeClr val="tx1"/>
                </a:solidFill>
                <a:latin typeface="+mn-lt"/>
                <a:ea typeface="+mn-ea"/>
                <a:cs typeface="+mn-cs"/>
              </a:rPr>
              <a:t>and by 3·7 (21·2) mm Hg in the control group (p=0·31). Mean systolic 24 h ambulatory blood pressure reduced by</a:t>
            </a:r>
          </a:p>
          <a:p>
            <a:r>
              <a:rPr lang="en-US" sz="1200" b="1" i="0" u="none" strike="noStrike" kern="1200" baseline="0" dirty="0" smtClean="0">
                <a:solidFill>
                  <a:schemeClr val="tx1"/>
                </a:solidFill>
                <a:latin typeface="+mn-lt"/>
                <a:ea typeface="+mn-ea"/>
                <a:cs typeface="+mn-cs"/>
              </a:rPr>
              <a:t>13·5 (18·8) mm Hg (p&lt;0·0001) in arteriovenous coupler recipients and by 0·5 (15·8) mm Hg (p=0·86) in controls.</a:t>
            </a:r>
          </a:p>
          <a:p>
            <a:r>
              <a:rPr lang="en-US" sz="1200" b="1" i="0" u="none" strike="noStrike" kern="1200" baseline="0" dirty="0" smtClean="0">
                <a:solidFill>
                  <a:schemeClr val="tx1"/>
                </a:solidFill>
                <a:latin typeface="+mn-lt"/>
                <a:ea typeface="+mn-ea"/>
                <a:cs typeface="+mn-cs"/>
              </a:rPr>
              <a:t>Implantation of the arteriovenous coupler was associated with late ipsilateral venous stenosis in 12 (29%) of 42 patients</a:t>
            </a:r>
          </a:p>
          <a:p>
            <a:r>
              <a:rPr lang="en-US" sz="1200" b="1" i="0" u="none" strike="noStrike" kern="1200" baseline="0" dirty="0" smtClean="0">
                <a:solidFill>
                  <a:schemeClr val="tx1"/>
                </a:solidFill>
                <a:latin typeface="+mn-lt"/>
                <a:ea typeface="+mn-ea"/>
                <a:cs typeface="+mn-cs"/>
              </a:rPr>
              <a:t>and was treatable with </a:t>
            </a:r>
            <a:r>
              <a:rPr lang="en-US" sz="1200" b="1" i="0" u="none" strike="noStrike" kern="1200" baseline="0" dirty="0" err="1" smtClean="0">
                <a:solidFill>
                  <a:schemeClr val="tx1"/>
                </a:solidFill>
                <a:latin typeface="+mn-lt"/>
                <a:ea typeface="+mn-ea"/>
                <a:cs typeface="+mn-cs"/>
              </a:rPr>
              <a:t>venoplasty</a:t>
            </a:r>
            <a:r>
              <a:rPr lang="en-US" sz="1200" b="1" i="0" u="none" strike="noStrike" kern="1200" baseline="0" dirty="0" smtClean="0">
                <a:solidFill>
                  <a:schemeClr val="tx1"/>
                </a:solidFill>
                <a:latin typeface="+mn-lt"/>
                <a:ea typeface="+mn-ea"/>
                <a:cs typeface="+mn-cs"/>
              </a:rPr>
              <a:t> or stenting.</a:t>
            </a:r>
          </a:p>
          <a:p>
            <a:r>
              <a:rPr lang="en-US" sz="1200" b="1" i="0" u="none" strike="noStrike" kern="1200" baseline="0" dirty="0" smtClean="0">
                <a:solidFill>
                  <a:schemeClr val="tx1"/>
                </a:solidFill>
                <a:latin typeface="+mn-lt"/>
                <a:ea typeface="+mn-ea"/>
                <a:cs typeface="+mn-cs"/>
              </a:rPr>
              <a:t>Interpretation Arteriovenous anastomosis was associated with </a:t>
            </a:r>
            <a:r>
              <a:rPr lang="en-US" sz="1200" b="1" i="0" u="none" strike="noStrike" kern="1200" baseline="0" dirty="0" err="1" smtClean="0">
                <a:solidFill>
                  <a:schemeClr val="tx1"/>
                </a:solidFill>
                <a:latin typeface="+mn-lt"/>
                <a:ea typeface="+mn-ea"/>
                <a:cs typeface="+mn-cs"/>
              </a:rPr>
              <a:t>signifi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cantly</a:t>
            </a:r>
            <a:r>
              <a:rPr lang="en-US" sz="1200" b="1" i="0" u="none" strike="noStrike" kern="1200" baseline="0" dirty="0" smtClean="0">
                <a:solidFill>
                  <a:schemeClr val="tx1"/>
                </a:solidFill>
                <a:latin typeface="+mn-lt"/>
                <a:ea typeface="+mn-ea"/>
                <a:cs typeface="+mn-cs"/>
              </a:rPr>
              <a:t> reduced blood pressure and hypertensive</a:t>
            </a:r>
          </a:p>
          <a:p>
            <a:r>
              <a:rPr lang="en-US" sz="1200" b="1" i="0" u="none" strike="noStrike" kern="1200" baseline="0" dirty="0" smtClean="0">
                <a:solidFill>
                  <a:schemeClr val="tx1"/>
                </a:solidFill>
                <a:latin typeface="+mn-lt"/>
                <a:ea typeface="+mn-ea"/>
                <a:cs typeface="+mn-cs"/>
              </a:rPr>
              <a:t>complications. This approach might be a useful adjunctive therapy for patients with uncontrolled hypertension.</a:t>
            </a:r>
            <a:endParaRPr lang="de-DE" dirty="0"/>
          </a:p>
        </p:txBody>
      </p:sp>
      <p:sp>
        <p:nvSpPr>
          <p:cNvPr id="4" name="Foliennummernplatzhalter 3"/>
          <p:cNvSpPr>
            <a:spLocks noGrp="1"/>
          </p:cNvSpPr>
          <p:nvPr>
            <p:ph type="sldNum" sz="quarter" idx="10"/>
          </p:nvPr>
        </p:nvSpPr>
        <p:spPr/>
        <p:txBody>
          <a:bodyPr/>
          <a:lstStyle/>
          <a:p>
            <a:fld id="{490D7B11-E649-4ADD-A648-A3F8064DFF20}" type="slidenum">
              <a:rPr lang="de-DE" smtClean="0">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1476578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7C2BEA-D9F8-4587-BA27-5C4726A35A1C}" type="slidenum">
              <a:rPr lang="de-DE">
                <a:solidFill>
                  <a:prstClr val="black"/>
                </a:solidFill>
              </a:rPr>
              <a:pPr/>
              <a:t>13</a:t>
            </a:fld>
            <a:endParaRPr lang="de-DE">
              <a:solidFill>
                <a:prstClr val="black"/>
              </a:solidFill>
            </a:endParaRPr>
          </a:p>
        </p:txBody>
      </p:sp>
      <p:sp>
        <p:nvSpPr>
          <p:cNvPr id="303106" name="Rectangle 2"/>
          <p:cNvSpPr>
            <a:spLocks noGrp="1" noRot="1" noChangeAspect="1" noChangeArrowheads="1" noTextEdit="1"/>
          </p:cNvSpPr>
          <p:nvPr>
            <p:ph type="sldImg"/>
          </p:nvPr>
        </p:nvSpPr>
        <p:spPr>
          <a:xfrm>
            <a:off x="1143000" y="685800"/>
            <a:ext cx="4572000" cy="3429000"/>
          </a:xfrm>
          <a:ln/>
        </p:spPr>
      </p:sp>
      <p:sp>
        <p:nvSpPr>
          <p:cNvPr id="303107" name="Rectangle 3"/>
          <p:cNvSpPr>
            <a:spLocks noGrp="1" noChangeArrowheads="1"/>
          </p:cNvSpPr>
          <p:nvPr>
            <p:ph type="body" idx="1"/>
          </p:nvPr>
        </p:nvSpPr>
        <p:spPr/>
        <p:txBody>
          <a:bodyPr/>
          <a:lstStyle/>
          <a:p>
            <a:r>
              <a:rPr lang="de-DE"/>
              <a:t>SC therapy of glomerular disease may still be far away but there is progress </a:t>
            </a:r>
          </a:p>
          <a:p>
            <a:r>
              <a:rPr lang="de-DE"/>
              <a:t>eventually we will define which SC technology can be successfully used for which indication</a:t>
            </a:r>
          </a:p>
        </p:txBody>
      </p:sp>
    </p:spTree>
    <p:extLst>
      <p:ext uri="{BB962C8B-B14F-4D97-AF65-F5344CB8AC3E}">
        <p14:creationId xmlns:p14="http://schemas.microsoft.com/office/powerpoint/2010/main" val="344326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7C2BEA-D9F8-4587-BA27-5C4726A35A1C}" type="slidenum">
              <a:rPr lang="de-DE">
                <a:solidFill>
                  <a:prstClr val="black"/>
                </a:solidFill>
              </a:rPr>
              <a:pPr/>
              <a:t>18</a:t>
            </a:fld>
            <a:endParaRPr lang="de-DE">
              <a:solidFill>
                <a:prstClr val="black"/>
              </a:solidFill>
            </a:endParaRPr>
          </a:p>
        </p:txBody>
      </p:sp>
      <p:sp>
        <p:nvSpPr>
          <p:cNvPr id="303106" name="Rectangle 2"/>
          <p:cNvSpPr>
            <a:spLocks noGrp="1" noRot="1" noChangeAspect="1" noChangeArrowheads="1" noTextEdit="1"/>
          </p:cNvSpPr>
          <p:nvPr>
            <p:ph type="sldImg"/>
          </p:nvPr>
        </p:nvSpPr>
        <p:spPr>
          <a:xfrm>
            <a:off x="1143000" y="685800"/>
            <a:ext cx="4572000" cy="3429000"/>
          </a:xfrm>
          <a:ln/>
        </p:spPr>
      </p:sp>
      <p:sp>
        <p:nvSpPr>
          <p:cNvPr id="303107" name="Rectangle 3"/>
          <p:cNvSpPr>
            <a:spLocks noGrp="1" noChangeArrowheads="1"/>
          </p:cNvSpPr>
          <p:nvPr>
            <p:ph type="body" idx="1"/>
          </p:nvPr>
        </p:nvSpPr>
        <p:spPr/>
        <p:txBody>
          <a:bodyPr/>
          <a:lstStyle/>
          <a:p>
            <a:r>
              <a:rPr lang="de-DE"/>
              <a:t>SC therapy of glomerular disease may still be far away but there is progress </a:t>
            </a:r>
          </a:p>
          <a:p>
            <a:r>
              <a:rPr lang="de-DE"/>
              <a:t>eventually we will define which SC technology can be successfully used for which indication</a:t>
            </a:r>
          </a:p>
        </p:txBody>
      </p:sp>
    </p:spTree>
    <p:extLst>
      <p:ext uri="{BB962C8B-B14F-4D97-AF65-F5344CB8AC3E}">
        <p14:creationId xmlns:p14="http://schemas.microsoft.com/office/powerpoint/2010/main" val="3781493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Background Acute kidney injury often goes </a:t>
            </a:r>
            <a:r>
              <a:rPr lang="en-US" sz="1200" b="1" i="0" u="none" strike="noStrike" kern="1200" baseline="0" dirty="0" err="1" smtClean="0">
                <a:solidFill>
                  <a:schemeClr val="tx1"/>
                </a:solidFill>
                <a:latin typeface="+mn-lt"/>
                <a:ea typeface="+mn-ea"/>
                <a:cs typeface="+mn-cs"/>
              </a:rPr>
              <a:t>unrecognised</a:t>
            </a:r>
            <a:r>
              <a:rPr lang="en-US" sz="1200" b="1" i="0" u="none" strike="noStrike" kern="1200" baseline="0" dirty="0" smtClean="0">
                <a:solidFill>
                  <a:schemeClr val="tx1"/>
                </a:solidFill>
                <a:latin typeface="+mn-lt"/>
                <a:ea typeface="+mn-ea"/>
                <a:cs typeface="+mn-cs"/>
              </a:rPr>
              <a:t> in its early stages when </a:t>
            </a:r>
            <a:r>
              <a:rPr lang="en-US" sz="1200" b="1" i="0" u="none" strike="noStrike" kern="1200" baseline="0" dirty="0" err="1" smtClean="0">
                <a:solidFill>
                  <a:schemeClr val="tx1"/>
                </a:solidFill>
                <a:latin typeface="+mn-lt"/>
                <a:ea typeface="+mn-ea"/>
                <a:cs typeface="+mn-cs"/>
              </a:rPr>
              <a:t>eff</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ective</a:t>
            </a:r>
            <a:r>
              <a:rPr lang="en-US" sz="1200" b="1" i="0" u="none" strike="noStrike" kern="1200" baseline="0" dirty="0" smtClean="0">
                <a:solidFill>
                  <a:schemeClr val="tx1"/>
                </a:solidFill>
                <a:latin typeface="+mn-lt"/>
                <a:ea typeface="+mn-ea"/>
                <a:cs typeface="+mn-cs"/>
              </a:rPr>
              <a:t> treatment options might be</a:t>
            </a:r>
          </a:p>
          <a:p>
            <a:r>
              <a:rPr lang="en-US" sz="1200" b="1" i="0" u="none" strike="noStrike" kern="1200" baseline="0" dirty="0" smtClean="0">
                <a:solidFill>
                  <a:schemeClr val="tx1"/>
                </a:solidFill>
                <a:latin typeface="+mn-lt"/>
                <a:ea typeface="+mn-ea"/>
                <a:cs typeface="+mn-cs"/>
              </a:rPr>
              <a:t>available. We aimed to determine whether an automated electronic alert for acute kidney injury would reduce the</a:t>
            </a:r>
          </a:p>
          <a:p>
            <a:r>
              <a:rPr lang="en-US" sz="1200" b="1" i="0" u="none" strike="noStrike" kern="1200" baseline="0" dirty="0" smtClean="0">
                <a:solidFill>
                  <a:schemeClr val="tx1"/>
                </a:solidFill>
                <a:latin typeface="+mn-lt"/>
                <a:ea typeface="+mn-ea"/>
                <a:cs typeface="+mn-cs"/>
              </a:rPr>
              <a:t>severity of such injury and improve clinical outcomes in patients in hospital.</a:t>
            </a:r>
          </a:p>
          <a:p>
            <a:r>
              <a:rPr lang="en-US" sz="1200" b="1" i="0" u="none" strike="noStrike" kern="1200" baseline="0" dirty="0" smtClean="0">
                <a:solidFill>
                  <a:schemeClr val="tx1"/>
                </a:solidFill>
                <a:latin typeface="+mn-lt"/>
                <a:ea typeface="+mn-ea"/>
                <a:cs typeface="+mn-cs"/>
              </a:rPr>
              <a:t>Methods In this investigator-masked, parallel-group, </a:t>
            </a:r>
            <a:r>
              <a:rPr lang="en-US" sz="1200" b="1" i="0" u="none" strike="noStrike" kern="1200" baseline="0" dirty="0" err="1" smtClean="0">
                <a:solidFill>
                  <a:schemeClr val="tx1"/>
                </a:solidFill>
                <a:latin typeface="+mn-lt"/>
                <a:ea typeface="+mn-ea"/>
                <a:cs typeface="+mn-cs"/>
              </a:rPr>
              <a:t>randomised</a:t>
            </a:r>
            <a:r>
              <a:rPr lang="en-US" sz="1200" b="1" i="0" u="none" strike="noStrike" kern="1200" baseline="0" dirty="0" smtClean="0">
                <a:solidFill>
                  <a:schemeClr val="tx1"/>
                </a:solidFill>
                <a:latin typeface="+mn-lt"/>
                <a:ea typeface="+mn-ea"/>
                <a:cs typeface="+mn-cs"/>
              </a:rPr>
              <a:t> controlled trial, patients were recruited from the</a:t>
            </a:r>
          </a:p>
          <a:p>
            <a:r>
              <a:rPr lang="en-US" sz="1200" b="1" i="0" u="none" strike="noStrike" kern="1200" baseline="0" dirty="0" smtClean="0">
                <a:solidFill>
                  <a:schemeClr val="tx1"/>
                </a:solidFill>
                <a:latin typeface="+mn-lt"/>
                <a:ea typeface="+mn-ea"/>
                <a:cs typeface="+mn-cs"/>
              </a:rPr>
              <a:t>hospital of the University of Pennsylvania in Philadelphia, PA, USA. Eligible participants were adults aged 18 years or</a:t>
            </a:r>
          </a:p>
          <a:p>
            <a:r>
              <a:rPr lang="en-US" sz="1200" b="1" i="0" u="none" strike="noStrike" kern="1200" baseline="0" dirty="0" smtClean="0">
                <a:solidFill>
                  <a:schemeClr val="tx1"/>
                </a:solidFill>
                <a:latin typeface="+mn-lt"/>
                <a:ea typeface="+mn-ea"/>
                <a:cs typeface="+mn-cs"/>
              </a:rPr>
              <a:t>older who were in hospital with stage 1 or greater acute kidney injury as </a:t>
            </a:r>
            <a:r>
              <a:rPr lang="en-US" sz="1200" b="1" i="0" u="none" strike="noStrike" kern="1200" baseline="0" dirty="0" err="1" smtClean="0">
                <a:solidFill>
                  <a:schemeClr val="tx1"/>
                </a:solidFill>
                <a:latin typeface="+mn-lt"/>
                <a:ea typeface="+mn-ea"/>
                <a:cs typeface="+mn-cs"/>
              </a:rPr>
              <a:t>defi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ned</a:t>
            </a:r>
            <a:r>
              <a:rPr lang="en-US" sz="1200" b="1" i="0" u="none" strike="noStrike" kern="1200" baseline="0" dirty="0" smtClean="0">
                <a:solidFill>
                  <a:schemeClr val="tx1"/>
                </a:solidFill>
                <a:latin typeface="+mn-lt"/>
                <a:ea typeface="+mn-ea"/>
                <a:cs typeface="+mn-cs"/>
              </a:rPr>
              <a:t> by Kidney Disease Improving Global</a:t>
            </a:r>
          </a:p>
          <a:p>
            <a:r>
              <a:rPr lang="en-US" sz="1200" b="1" i="0" u="none" strike="noStrike" kern="1200" baseline="0" dirty="0" smtClean="0">
                <a:solidFill>
                  <a:schemeClr val="tx1"/>
                </a:solidFill>
                <a:latin typeface="+mn-lt"/>
                <a:ea typeface="+mn-ea"/>
                <a:cs typeface="+mn-cs"/>
              </a:rPr>
              <a:t>Outcomes creatinine-based criteria. Exclusion criteria were initial hospital creatinine 4·0 mg/</a:t>
            </a:r>
            <a:r>
              <a:rPr lang="en-US" sz="1200" b="1" i="0" u="none" strike="noStrike" kern="1200" baseline="0" dirty="0" err="1" smtClean="0">
                <a:solidFill>
                  <a:schemeClr val="tx1"/>
                </a:solidFill>
                <a:latin typeface="+mn-lt"/>
                <a:ea typeface="+mn-ea"/>
                <a:cs typeface="+mn-cs"/>
              </a:rPr>
              <a:t>dL</a:t>
            </a:r>
            <a:r>
              <a:rPr lang="en-US" sz="1200" b="1" i="0" u="none" strike="noStrike" kern="1200" baseline="0" dirty="0" smtClean="0">
                <a:solidFill>
                  <a:schemeClr val="tx1"/>
                </a:solidFill>
                <a:latin typeface="+mn-lt"/>
                <a:ea typeface="+mn-ea"/>
                <a:cs typeface="+mn-cs"/>
              </a:rPr>
              <a:t> (to convert to</a:t>
            </a:r>
          </a:p>
          <a:p>
            <a:r>
              <a:rPr lang="en-US" sz="1200" b="1" i="0" u="none" strike="noStrike" kern="1200" baseline="0" dirty="0" err="1" smtClean="0">
                <a:solidFill>
                  <a:schemeClr val="tx1"/>
                </a:solidFill>
                <a:latin typeface="+mn-lt"/>
                <a:ea typeface="+mn-ea"/>
                <a:cs typeface="+mn-cs"/>
              </a:rPr>
              <a:t>μmol</a:t>
            </a:r>
            <a:r>
              <a:rPr lang="en-US" sz="1200" b="1" i="0" u="none" strike="noStrike" kern="1200" baseline="0" dirty="0" smtClean="0">
                <a:solidFill>
                  <a:schemeClr val="tx1"/>
                </a:solidFill>
                <a:latin typeface="+mn-lt"/>
                <a:ea typeface="+mn-ea"/>
                <a:cs typeface="+mn-cs"/>
              </a:rPr>
              <a:t>/L, multiply by 88·4) or greater, fewer than two creatinine values measured, inability to determine the covering</a:t>
            </a:r>
          </a:p>
          <a:p>
            <a:r>
              <a:rPr lang="en-US" sz="1200" b="1" i="0" u="none" strike="noStrike" kern="1200" baseline="0" dirty="0" smtClean="0">
                <a:solidFill>
                  <a:schemeClr val="tx1"/>
                </a:solidFill>
                <a:latin typeface="+mn-lt"/>
                <a:ea typeface="+mn-ea"/>
                <a:cs typeface="+mn-cs"/>
              </a:rPr>
              <a:t>provider, admission to hospice or the observation unit, previous </a:t>
            </a:r>
            <a:r>
              <a:rPr lang="en-US" sz="1200" b="1" i="0" u="none" strike="noStrike" kern="1200" baseline="0" dirty="0" err="1" smtClean="0">
                <a:solidFill>
                  <a:schemeClr val="tx1"/>
                </a:solidFill>
                <a:latin typeface="+mn-lt"/>
                <a:ea typeface="+mn-ea"/>
                <a:cs typeface="+mn-cs"/>
              </a:rPr>
              <a:t>randomisation</a:t>
            </a:r>
            <a:r>
              <a:rPr lang="en-US" sz="1200" b="1" i="0" u="none" strike="noStrike" kern="1200" baseline="0" dirty="0" smtClean="0">
                <a:solidFill>
                  <a:schemeClr val="tx1"/>
                </a:solidFill>
                <a:latin typeface="+mn-lt"/>
                <a:ea typeface="+mn-ea"/>
                <a:cs typeface="+mn-cs"/>
              </a:rPr>
              <a:t>, or end-stage renal disease. Patients</a:t>
            </a:r>
          </a:p>
          <a:p>
            <a:r>
              <a:rPr lang="en-US" sz="1200" b="1" i="0" u="none" strike="noStrike" kern="1200" baseline="0" dirty="0" smtClean="0">
                <a:solidFill>
                  <a:schemeClr val="tx1"/>
                </a:solidFill>
                <a:latin typeface="+mn-lt"/>
                <a:ea typeface="+mn-ea"/>
                <a:cs typeface="+mn-cs"/>
              </a:rPr>
              <a:t>were randomly assigned (1:1) via a computer-generated sequence to receive an acute kidney injury alert (a text-based</a:t>
            </a:r>
          </a:p>
          <a:p>
            <a:r>
              <a:rPr lang="en-US" sz="1200" b="1" i="0" u="none" strike="noStrike" kern="1200" baseline="0" dirty="0" smtClean="0">
                <a:solidFill>
                  <a:schemeClr val="tx1"/>
                </a:solidFill>
                <a:latin typeface="+mn-lt"/>
                <a:ea typeface="+mn-ea"/>
                <a:cs typeface="+mn-cs"/>
              </a:rPr>
              <a:t>alert sent to the covering provider and unit pharmacist indicating new acute kidney injury) or usual care, </a:t>
            </a:r>
            <a:r>
              <a:rPr lang="en-US" sz="1200" b="1" i="0" u="none" strike="noStrike" kern="1200" baseline="0" dirty="0" err="1" smtClean="0">
                <a:solidFill>
                  <a:schemeClr val="tx1"/>
                </a:solidFill>
                <a:latin typeface="+mn-lt"/>
                <a:ea typeface="+mn-ea"/>
                <a:cs typeface="+mn-cs"/>
              </a:rPr>
              <a:t>stratifi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ed</a:t>
            </a:r>
            <a:r>
              <a:rPr lang="en-US" sz="1200" b="1" i="0" u="none" strike="noStrike" kern="1200" baseline="0" dirty="0" smtClean="0">
                <a:solidFill>
                  <a:schemeClr val="tx1"/>
                </a:solidFill>
                <a:latin typeface="+mn-lt"/>
                <a:ea typeface="+mn-ea"/>
                <a:cs typeface="+mn-cs"/>
              </a:rPr>
              <a:t> by</a:t>
            </a:r>
          </a:p>
          <a:p>
            <a:r>
              <a:rPr lang="en-US" sz="1200" b="1" i="0" u="none" strike="noStrike" kern="1200" baseline="0" dirty="0" smtClean="0">
                <a:solidFill>
                  <a:schemeClr val="tx1"/>
                </a:solidFill>
                <a:latin typeface="+mn-lt"/>
                <a:ea typeface="+mn-ea"/>
                <a:cs typeface="+mn-cs"/>
              </a:rPr>
              <a:t>medical versus surgical admission and intensive care unit versus non-intensive care unit location in blocks of</a:t>
            </a:r>
          </a:p>
          <a:p>
            <a:r>
              <a:rPr lang="en-US" sz="1200" b="1" i="0" u="none" strike="noStrike" kern="1200" baseline="0" dirty="0" smtClean="0">
                <a:solidFill>
                  <a:schemeClr val="tx1"/>
                </a:solidFill>
                <a:latin typeface="+mn-lt"/>
                <a:ea typeface="+mn-ea"/>
                <a:cs typeface="+mn-cs"/>
              </a:rPr>
              <a:t>4–8 participants. The primary outcome was a composite of relative maximum change in creatinine, dialysis, and</a:t>
            </a:r>
          </a:p>
          <a:p>
            <a:r>
              <a:rPr lang="en-US" sz="1200" b="1" i="0" u="none" strike="noStrike" kern="1200" baseline="0" dirty="0" smtClean="0">
                <a:solidFill>
                  <a:schemeClr val="tx1"/>
                </a:solidFill>
                <a:latin typeface="+mn-lt"/>
                <a:ea typeface="+mn-ea"/>
                <a:cs typeface="+mn-cs"/>
              </a:rPr>
              <a:t>death at 7 days after </a:t>
            </a:r>
            <a:r>
              <a:rPr lang="en-US" sz="1200" b="1" i="0" u="none" strike="noStrike" kern="1200" baseline="0" dirty="0" err="1" smtClean="0">
                <a:solidFill>
                  <a:schemeClr val="tx1"/>
                </a:solidFill>
                <a:latin typeface="+mn-lt"/>
                <a:ea typeface="+mn-ea"/>
                <a:cs typeface="+mn-cs"/>
              </a:rPr>
              <a:t>randomisation</a:t>
            </a:r>
            <a:r>
              <a:rPr lang="en-US" sz="1200" b="1" i="0" u="none" strike="noStrike" kern="1200" baseline="0" dirty="0" smtClean="0">
                <a:solidFill>
                  <a:schemeClr val="tx1"/>
                </a:solidFill>
                <a:latin typeface="+mn-lt"/>
                <a:ea typeface="+mn-ea"/>
                <a:cs typeface="+mn-cs"/>
              </a:rPr>
              <a:t>. All analyses were by intention to treat. This study is registered with </a:t>
            </a:r>
            <a:r>
              <a:rPr lang="en-US" sz="1200" b="1" i="0" u="none" strike="noStrike" kern="1200" baseline="0" dirty="0" err="1" smtClean="0">
                <a:solidFill>
                  <a:schemeClr val="tx1"/>
                </a:solidFill>
                <a:latin typeface="+mn-lt"/>
                <a:ea typeface="+mn-ea"/>
                <a:cs typeface="+mn-cs"/>
              </a:rPr>
              <a:t>ClinicalTrials</a:t>
            </a:r>
            <a:r>
              <a:rPr lang="en-US" sz="1200" b="1" i="0" u="none" strike="noStrike" kern="1200" baseline="0" dirty="0" smtClean="0">
                <a:solidFill>
                  <a:schemeClr val="tx1"/>
                </a:solidFill>
                <a:latin typeface="+mn-lt"/>
                <a:ea typeface="+mn-ea"/>
                <a:cs typeface="+mn-cs"/>
              </a:rPr>
              <a:t>.</a:t>
            </a:r>
          </a:p>
          <a:p>
            <a:r>
              <a:rPr lang="de-DE" sz="1200" b="1" i="0" u="none" strike="noStrike" kern="1200" baseline="0" dirty="0" err="1" smtClean="0">
                <a:solidFill>
                  <a:schemeClr val="tx1"/>
                </a:solidFill>
                <a:latin typeface="+mn-lt"/>
                <a:ea typeface="+mn-ea"/>
                <a:cs typeface="+mn-cs"/>
              </a:rPr>
              <a:t>gov</a:t>
            </a:r>
            <a:r>
              <a:rPr lang="de-DE" sz="1200" b="1" i="0" u="none" strike="noStrike" kern="1200" baseline="0" dirty="0" smtClean="0">
                <a:solidFill>
                  <a:schemeClr val="tx1"/>
                </a:solidFill>
                <a:latin typeface="+mn-lt"/>
                <a:ea typeface="+mn-ea"/>
                <a:cs typeface="+mn-cs"/>
              </a:rPr>
              <a:t>, </a:t>
            </a:r>
            <a:r>
              <a:rPr lang="de-DE" sz="1200" b="1" i="0" u="none" strike="noStrike" kern="1200" baseline="0" dirty="0" err="1" smtClean="0">
                <a:solidFill>
                  <a:schemeClr val="tx1"/>
                </a:solidFill>
                <a:latin typeface="+mn-lt"/>
                <a:ea typeface="+mn-ea"/>
                <a:cs typeface="+mn-cs"/>
              </a:rPr>
              <a:t>number</a:t>
            </a:r>
            <a:r>
              <a:rPr lang="de-DE" sz="1200" b="1" i="0" u="none" strike="noStrike" kern="1200" baseline="0" dirty="0" smtClean="0">
                <a:solidFill>
                  <a:schemeClr val="tx1"/>
                </a:solidFill>
                <a:latin typeface="+mn-lt"/>
                <a:ea typeface="+mn-ea"/>
                <a:cs typeface="+mn-cs"/>
              </a:rPr>
              <a:t> NCT01862419.</a:t>
            </a:r>
          </a:p>
          <a:p>
            <a:r>
              <a:rPr lang="en-US" sz="1200" b="1" i="0" u="none" strike="noStrike" kern="1200" baseline="0" dirty="0" smtClean="0">
                <a:solidFill>
                  <a:schemeClr val="tx1"/>
                </a:solidFill>
                <a:latin typeface="+mn-lt"/>
                <a:ea typeface="+mn-ea"/>
                <a:cs typeface="+mn-cs"/>
              </a:rPr>
              <a:t>Findings Between Sept 17, 2013, and April 14, 2014, 23 664 patients were screened. 1201 eligible participants were</a:t>
            </a:r>
          </a:p>
          <a:p>
            <a:r>
              <a:rPr lang="en-US" sz="1200" b="1" i="0" u="none" strike="noStrike" kern="1200" baseline="0" dirty="0" smtClean="0">
                <a:solidFill>
                  <a:schemeClr val="tx1"/>
                </a:solidFill>
                <a:latin typeface="+mn-lt"/>
                <a:ea typeface="+mn-ea"/>
                <a:cs typeface="+mn-cs"/>
              </a:rPr>
              <a:t>assigned to the acute kidney injury alert group and 1192 were assigned to the usual care group. Composite relative</a:t>
            </a:r>
          </a:p>
          <a:p>
            <a:r>
              <a:rPr lang="en-US" sz="1200" b="1" i="0" u="none" strike="noStrike" kern="1200" baseline="0" dirty="0" smtClean="0">
                <a:solidFill>
                  <a:schemeClr val="tx1"/>
                </a:solidFill>
                <a:latin typeface="+mn-lt"/>
                <a:ea typeface="+mn-ea"/>
                <a:cs typeface="+mn-cs"/>
              </a:rPr>
              <a:t>maximum change in creatinine, dialysis, and death at 7 days did not diff </a:t>
            </a:r>
            <a:r>
              <a:rPr lang="en-US" sz="1200" b="1" i="0" u="none" strike="noStrike" kern="1200" baseline="0" dirty="0" err="1" smtClean="0">
                <a:solidFill>
                  <a:schemeClr val="tx1"/>
                </a:solidFill>
                <a:latin typeface="+mn-lt"/>
                <a:ea typeface="+mn-ea"/>
                <a:cs typeface="+mn-cs"/>
              </a:rPr>
              <a:t>er</a:t>
            </a:r>
            <a:r>
              <a:rPr lang="en-US" sz="1200" b="1" i="0" u="none" strike="noStrike" kern="1200" baseline="0" dirty="0" smtClean="0">
                <a:solidFill>
                  <a:schemeClr val="tx1"/>
                </a:solidFill>
                <a:latin typeface="+mn-lt"/>
                <a:ea typeface="+mn-ea"/>
                <a:cs typeface="+mn-cs"/>
              </a:rPr>
              <a:t> between the alert group and the usual</a:t>
            </a:r>
          </a:p>
          <a:p>
            <a:r>
              <a:rPr lang="en-US" sz="1200" b="1" i="0" u="none" strike="noStrike" kern="1200" baseline="0" dirty="0" smtClean="0">
                <a:solidFill>
                  <a:schemeClr val="tx1"/>
                </a:solidFill>
                <a:latin typeface="+mn-lt"/>
                <a:ea typeface="+mn-ea"/>
                <a:cs typeface="+mn-cs"/>
              </a:rPr>
              <a:t>care group (p=0·88), or within any of the four </a:t>
            </a:r>
            <a:r>
              <a:rPr lang="en-US" sz="1200" b="1" i="0" u="none" strike="noStrike" kern="1200" baseline="0" dirty="0" err="1" smtClean="0">
                <a:solidFill>
                  <a:schemeClr val="tx1"/>
                </a:solidFill>
                <a:latin typeface="+mn-lt"/>
                <a:ea typeface="+mn-ea"/>
                <a:cs typeface="+mn-cs"/>
              </a:rPr>
              <a:t>randomisation</a:t>
            </a:r>
            <a:r>
              <a:rPr lang="en-US" sz="1200" b="1" i="0" u="none" strike="noStrike" kern="1200" baseline="0" dirty="0" smtClean="0">
                <a:solidFill>
                  <a:schemeClr val="tx1"/>
                </a:solidFill>
                <a:latin typeface="+mn-lt"/>
                <a:ea typeface="+mn-ea"/>
                <a:cs typeface="+mn-cs"/>
              </a:rPr>
              <a:t> strata (all p&gt;0·05). At 7 days after </a:t>
            </a:r>
            <a:r>
              <a:rPr lang="en-US" sz="1200" b="1" i="0" u="none" strike="noStrike" kern="1200" baseline="0" dirty="0" err="1" smtClean="0">
                <a:solidFill>
                  <a:schemeClr val="tx1"/>
                </a:solidFill>
                <a:latin typeface="+mn-lt"/>
                <a:ea typeface="+mn-ea"/>
                <a:cs typeface="+mn-cs"/>
              </a:rPr>
              <a:t>randomisation</a:t>
            </a:r>
            <a:r>
              <a:rPr lang="en-US" sz="1200" b="1" i="0" u="none" strike="noStrike" kern="1200" baseline="0" dirty="0" smtClean="0">
                <a:solidFill>
                  <a:schemeClr val="tx1"/>
                </a:solidFill>
                <a:latin typeface="+mn-lt"/>
                <a:ea typeface="+mn-ea"/>
                <a:cs typeface="+mn-cs"/>
              </a:rPr>
              <a:t>,</a:t>
            </a:r>
          </a:p>
          <a:p>
            <a:r>
              <a:rPr lang="en-US" sz="1200" b="1" i="0" u="none" strike="noStrike" kern="1200" baseline="0" dirty="0" smtClean="0">
                <a:solidFill>
                  <a:schemeClr val="tx1"/>
                </a:solidFill>
                <a:latin typeface="+mn-lt"/>
                <a:ea typeface="+mn-ea"/>
                <a:cs typeface="+mn-cs"/>
              </a:rPr>
              <a:t>median maximum relative change in creatinine concentrations was 0·0% (IQR 0·0–18·4) in the alert group and</a:t>
            </a:r>
          </a:p>
          <a:p>
            <a:r>
              <a:rPr lang="en-US" sz="1200" b="1" i="0" u="none" strike="noStrike" kern="1200" baseline="0" dirty="0" smtClean="0">
                <a:solidFill>
                  <a:schemeClr val="tx1"/>
                </a:solidFill>
                <a:latin typeface="+mn-lt"/>
                <a:ea typeface="+mn-ea"/>
                <a:cs typeface="+mn-cs"/>
              </a:rPr>
              <a:t>0·6% (0·0–17·5) in the usual care group (p=0·81); 87 (7·2%) patients in the alert group and 70 (5·9%) patients in</a:t>
            </a:r>
          </a:p>
          <a:p>
            <a:r>
              <a:rPr lang="en-US" sz="1200" b="1" i="0" u="none" strike="noStrike" kern="1200" baseline="0" dirty="0" smtClean="0">
                <a:solidFill>
                  <a:schemeClr val="tx1"/>
                </a:solidFill>
                <a:latin typeface="+mn-lt"/>
                <a:ea typeface="+mn-ea"/>
                <a:cs typeface="+mn-cs"/>
              </a:rPr>
              <a:t>usual care group had received dialysis (odds ratio 1·25 [95% CI 0·90–1·74]; p=0·18); and 71 (5·9%) patients in the</a:t>
            </a:r>
          </a:p>
          <a:p>
            <a:r>
              <a:rPr lang="en-US" sz="1200" b="1" i="0" u="none" strike="noStrike" kern="1200" baseline="0" dirty="0" smtClean="0">
                <a:solidFill>
                  <a:schemeClr val="tx1"/>
                </a:solidFill>
                <a:latin typeface="+mn-lt"/>
                <a:ea typeface="+mn-ea"/>
                <a:cs typeface="+mn-cs"/>
              </a:rPr>
              <a:t>alert group and 61 (5·1%) patients in the usual care group had died (1·16 [0·81–1·68]; p=0·40).</a:t>
            </a:r>
          </a:p>
          <a:p>
            <a:r>
              <a:rPr lang="en-US" sz="1200" b="1" i="0" u="none" strike="noStrike" kern="1200" baseline="0" dirty="0" smtClean="0">
                <a:solidFill>
                  <a:schemeClr val="tx1"/>
                </a:solidFill>
                <a:latin typeface="+mn-lt"/>
                <a:ea typeface="+mn-ea"/>
                <a:cs typeface="+mn-cs"/>
              </a:rPr>
              <a:t>Interpretation An electronic alert system for acute kidney injury did not improve clinical outcomes among patients</a:t>
            </a:r>
          </a:p>
          <a:p>
            <a:r>
              <a:rPr lang="de-DE" sz="1200" b="1" i="0" u="none" strike="noStrike" kern="1200" baseline="0" dirty="0" smtClean="0">
                <a:solidFill>
                  <a:schemeClr val="tx1"/>
                </a:solidFill>
                <a:latin typeface="+mn-lt"/>
                <a:ea typeface="+mn-ea"/>
                <a:cs typeface="+mn-cs"/>
              </a:rPr>
              <a:t>in </a:t>
            </a:r>
            <a:r>
              <a:rPr lang="de-DE" sz="1200" b="1" i="0" u="none" strike="noStrike" kern="1200" baseline="0" dirty="0" err="1" smtClean="0">
                <a:solidFill>
                  <a:schemeClr val="tx1"/>
                </a:solidFill>
                <a:latin typeface="+mn-lt"/>
                <a:ea typeface="+mn-ea"/>
                <a:cs typeface="+mn-cs"/>
              </a:rPr>
              <a:t>hospital</a:t>
            </a:r>
            <a:r>
              <a:rPr lang="de-DE" sz="1200" b="1" i="0" u="none" strike="noStrike" kern="1200" baseline="0" dirty="0" smtClean="0">
                <a:solidFill>
                  <a:schemeClr val="tx1"/>
                </a:solidFill>
                <a:latin typeface="+mn-lt"/>
                <a:ea typeface="+mn-ea"/>
                <a:cs typeface="+mn-cs"/>
              </a:rPr>
              <a:t>.</a:t>
            </a:r>
            <a:endParaRPr lang="de-DE" dirty="0"/>
          </a:p>
        </p:txBody>
      </p:sp>
      <p:sp>
        <p:nvSpPr>
          <p:cNvPr id="4" name="Foliennummernplatzhalter 3"/>
          <p:cNvSpPr>
            <a:spLocks noGrp="1"/>
          </p:cNvSpPr>
          <p:nvPr>
            <p:ph type="sldNum" sz="quarter" idx="10"/>
          </p:nvPr>
        </p:nvSpPr>
        <p:spPr/>
        <p:txBody>
          <a:bodyPr/>
          <a:lstStyle/>
          <a:p>
            <a:fld id="{C67E5FF4-C481-4038-9321-AC4BCBC0D32D}" type="slidenum">
              <a:rPr lang="de-DE" smtClean="0"/>
              <a:t>19</a:t>
            </a:fld>
            <a:endParaRPr lang="de-DE"/>
          </a:p>
        </p:txBody>
      </p:sp>
    </p:spTree>
    <p:extLst>
      <p:ext uri="{BB962C8B-B14F-4D97-AF65-F5344CB8AC3E}">
        <p14:creationId xmlns:p14="http://schemas.microsoft.com/office/powerpoint/2010/main" val="395055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Background Acute kidney injury often goes </a:t>
            </a:r>
            <a:r>
              <a:rPr lang="en-US" sz="1200" b="1" i="0" u="none" strike="noStrike" kern="1200" baseline="0" dirty="0" err="1" smtClean="0">
                <a:solidFill>
                  <a:schemeClr val="tx1"/>
                </a:solidFill>
                <a:latin typeface="+mn-lt"/>
                <a:ea typeface="+mn-ea"/>
                <a:cs typeface="+mn-cs"/>
              </a:rPr>
              <a:t>unrecognised</a:t>
            </a:r>
            <a:r>
              <a:rPr lang="en-US" sz="1200" b="1" i="0" u="none" strike="noStrike" kern="1200" baseline="0" dirty="0" smtClean="0">
                <a:solidFill>
                  <a:schemeClr val="tx1"/>
                </a:solidFill>
                <a:latin typeface="+mn-lt"/>
                <a:ea typeface="+mn-ea"/>
                <a:cs typeface="+mn-cs"/>
              </a:rPr>
              <a:t> in its early stages when </a:t>
            </a:r>
            <a:r>
              <a:rPr lang="en-US" sz="1200" b="1" i="0" u="none" strike="noStrike" kern="1200" baseline="0" dirty="0" err="1" smtClean="0">
                <a:solidFill>
                  <a:schemeClr val="tx1"/>
                </a:solidFill>
                <a:latin typeface="+mn-lt"/>
                <a:ea typeface="+mn-ea"/>
                <a:cs typeface="+mn-cs"/>
              </a:rPr>
              <a:t>eff</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ective</a:t>
            </a:r>
            <a:r>
              <a:rPr lang="en-US" sz="1200" b="1" i="0" u="none" strike="noStrike" kern="1200" baseline="0" dirty="0" smtClean="0">
                <a:solidFill>
                  <a:schemeClr val="tx1"/>
                </a:solidFill>
                <a:latin typeface="+mn-lt"/>
                <a:ea typeface="+mn-ea"/>
                <a:cs typeface="+mn-cs"/>
              </a:rPr>
              <a:t> treatment options might be</a:t>
            </a:r>
          </a:p>
          <a:p>
            <a:r>
              <a:rPr lang="en-US" sz="1200" b="1" i="0" u="none" strike="noStrike" kern="1200" baseline="0" dirty="0" smtClean="0">
                <a:solidFill>
                  <a:schemeClr val="tx1"/>
                </a:solidFill>
                <a:latin typeface="+mn-lt"/>
                <a:ea typeface="+mn-ea"/>
                <a:cs typeface="+mn-cs"/>
              </a:rPr>
              <a:t>available. We aimed to determine whether an automated electronic alert for acute kidney injury would reduce the</a:t>
            </a:r>
          </a:p>
          <a:p>
            <a:r>
              <a:rPr lang="en-US" sz="1200" b="1" i="0" u="none" strike="noStrike" kern="1200" baseline="0" dirty="0" smtClean="0">
                <a:solidFill>
                  <a:schemeClr val="tx1"/>
                </a:solidFill>
                <a:latin typeface="+mn-lt"/>
                <a:ea typeface="+mn-ea"/>
                <a:cs typeface="+mn-cs"/>
              </a:rPr>
              <a:t>severity of such injury and improve clinical outcomes in patients in hospital.</a:t>
            </a:r>
          </a:p>
          <a:p>
            <a:r>
              <a:rPr lang="en-US" sz="1200" b="1" i="0" u="none" strike="noStrike" kern="1200" baseline="0" dirty="0" smtClean="0">
                <a:solidFill>
                  <a:schemeClr val="tx1"/>
                </a:solidFill>
                <a:latin typeface="+mn-lt"/>
                <a:ea typeface="+mn-ea"/>
                <a:cs typeface="+mn-cs"/>
              </a:rPr>
              <a:t>Methods In this investigator-masked, parallel-group, </a:t>
            </a:r>
            <a:r>
              <a:rPr lang="en-US" sz="1200" b="1" i="0" u="none" strike="noStrike" kern="1200" baseline="0" dirty="0" err="1" smtClean="0">
                <a:solidFill>
                  <a:schemeClr val="tx1"/>
                </a:solidFill>
                <a:latin typeface="+mn-lt"/>
                <a:ea typeface="+mn-ea"/>
                <a:cs typeface="+mn-cs"/>
              </a:rPr>
              <a:t>randomised</a:t>
            </a:r>
            <a:r>
              <a:rPr lang="en-US" sz="1200" b="1" i="0" u="none" strike="noStrike" kern="1200" baseline="0" dirty="0" smtClean="0">
                <a:solidFill>
                  <a:schemeClr val="tx1"/>
                </a:solidFill>
                <a:latin typeface="+mn-lt"/>
                <a:ea typeface="+mn-ea"/>
                <a:cs typeface="+mn-cs"/>
              </a:rPr>
              <a:t> controlled trial, patients were recruited from the</a:t>
            </a:r>
          </a:p>
          <a:p>
            <a:r>
              <a:rPr lang="en-US" sz="1200" b="1" i="0" u="none" strike="noStrike" kern="1200" baseline="0" dirty="0" smtClean="0">
                <a:solidFill>
                  <a:schemeClr val="tx1"/>
                </a:solidFill>
                <a:latin typeface="+mn-lt"/>
                <a:ea typeface="+mn-ea"/>
                <a:cs typeface="+mn-cs"/>
              </a:rPr>
              <a:t>hospital of the University of Pennsylvania in Philadelphia, PA, USA. Eligible participants were adults aged 18 years or</a:t>
            </a:r>
          </a:p>
          <a:p>
            <a:r>
              <a:rPr lang="en-US" sz="1200" b="1" i="0" u="none" strike="noStrike" kern="1200" baseline="0" dirty="0" smtClean="0">
                <a:solidFill>
                  <a:schemeClr val="tx1"/>
                </a:solidFill>
                <a:latin typeface="+mn-lt"/>
                <a:ea typeface="+mn-ea"/>
                <a:cs typeface="+mn-cs"/>
              </a:rPr>
              <a:t>older who were in hospital with stage 1 or greater acute kidney injury as </a:t>
            </a:r>
            <a:r>
              <a:rPr lang="en-US" sz="1200" b="1" i="0" u="none" strike="noStrike" kern="1200" baseline="0" dirty="0" err="1" smtClean="0">
                <a:solidFill>
                  <a:schemeClr val="tx1"/>
                </a:solidFill>
                <a:latin typeface="+mn-lt"/>
                <a:ea typeface="+mn-ea"/>
                <a:cs typeface="+mn-cs"/>
              </a:rPr>
              <a:t>defi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ned</a:t>
            </a:r>
            <a:r>
              <a:rPr lang="en-US" sz="1200" b="1" i="0" u="none" strike="noStrike" kern="1200" baseline="0" dirty="0" smtClean="0">
                <a:solidFill>
                  <a:schemeClr val="tx1"/>
                </a:solidFill>
                <a:latin typeface="+mn-lt"/>
                <a:ea typeface="+mn-ea"/>
                <a:cs typeface="+mn-cs"/>
              </a:rPr>
              <a:t> by Kidney Disease Improving Global</a:t>
            </a:r>
          </a:p>
          <a:p>
            <a:r>
              <a:rPr lang="en-US" sz="1200" b="1" i="0" u="none" strike="noStrike" kern="1200" baseline="0" dirty="0" smtClean="0">
                <a:solidFill>
                  <a:schemeClr val="tx1"/>
                </a:solidFill>
                <a:latin typeface="+mn-lt"/>
                <a:ea typeface="+mn-ea"/>
                <a:cs typeface="+mn-cs"/>
              </a:rPr>
              <a:t>Outcomes creatinine-based criteria. Exclusion criteria were initial hospital creatinine 4·0 mg/</a:t>
            </a:r>
            <a:r>
              <a:rPr lang="en-US" sz="1200" b="1" i="0" u="none" strike="noStrike" kern="1200" baseline="0" dirty="0" err="1" smtClean="0">
                <a:solidFill>
                  <a:schemeClr val="tx1"/>
                </a:solidFill>
                <a:latin typeface="+mn-lt"/>
                <a:ea typeface="+mn-ea"/>
                <a:cs typeface="+mn-cs"/>
              </a:rPr>
              <a:t>dL</a:t>
            </a:r>
            <a:r>
              <a:rPr lang="en-US" sz="1200" b="1" i="0" u="none" strike="noStrike" kern="1200" baseline="0" dirty="0" smtClean="0">
                <a:solidFill>
                  <a:schemeClr val="tx1"/>
                </a:solidFill>
                <a:latin typeface="+mn-lt"/>
                <a:ea typeface="+mn-ea"/>
                <a:cs typeface="+mn-cs"/>
              </a:rPr>
              <a:t> (to convert to</a:t>
            </a:r>
          </a:p>
          <a:p>
            <a:r>
              <a:rPr lang="en-US" sz="1200" b="1" i="0" u="none" strike="noStrike" kern="1200" baseline="0" dirty="0" err="1" smtClean="0">
                <a:solidFill>
                  <a:schemeClr val="tx1"/>
                </a:solidFill>
                <a:latin typeface="+mn-lt"/>
                <a:ea typeface="+mn-ea"/>
                <a:cs typeface="+mn-cs"/>
              </a:rPr>
              <a:t>μmol</a:t>
            </a:r>
            <a:r>
              <a:rPr lang="en-US" sz="1200" b="1" i="0" u="none" strike="noStrike" kern="1200" baseline="0" dirty="0" smtClean="0">
                <a:solidFill>
                  <a:schemeClr val="tx1"/>
                </a:solidFill>
                <a:latin typeface="+mn-lt"/>
                <a:ea typeface="+mn-ea"/>
                <a:cs typeface="+mn-cs"/>
              </a:rPr>
              <a:t>/L, multiply by 88·4) or greater, fewer than two creatinine values measured, inability to determine the covering</a:t>
            </a:r>
          </a:p>
          <a:p>
            <a:r>
              <a:rPr lang="en-US" sz="1200" b="1" i="0" u="none" strike="noStrike" kern="1200" baseline="0" dirty="0" smtClean="0">
                <a:solidFill>
                  <a:schemeClr val="tx1"/>
                </a:solidFill>
                <a:latin typeface="+mn-lt"/>
                <a:ea typeface="+mn-ea"/>
                <a:cs typeface="+mn-cs"/>
              </a:rPr>
              <a:t>provider, admission to hospice or the observation unit, previous </a:t>
            </a:r>
            <a:r>
              <a:rPr lang="en-US" sz="1200" b="1" i="0" u="none" strike="noStrike" kern="1200" baseline="0" dirty="0" err="1" smtClean="0">
                <a:solidFill>
                  <a:schemeClr val="tx1"/>
                </a:solidFill>
                <a:latin typeface="+mn-lt"/>
                <a:ea typeface="+mn-ea"/>
                <a:cs typeface="+mn-cs"/>
              </a:rPr>
              <a:t>randomisation</a:t>
            </a:r>
            <a:r>
              <a:rPr lang="en-US" sz="1200" b="1" i="0" u="none" strike="noStrike" kern="1200" baseline="0" dirty="0" smtClean="0">
                <a:solidFill>
                  <a:schemeClr val="tx1"/>
                </a:solidFill>
                <a:latin typeface="+mn-lt"/>
                <a:ea typeface="+mn-ea"/>
                <a:cs typeface="+mn-cs"/>
              </a:rPr>
              <a:t>, or end-stage renal disease. Patients</a:t>
            </a:r>
          </a:p>
          <a:p>
            <a:r>
              <a:rPr lang="en-US" sz="1200" b="1" i="0" u="none" strike="noStrike" kern="1200" baseline="0" dirty="0" smtClean="0">
                <a:solidFill>
                  <a:schemeClr val="tx1"/>
                </a:solidFill>
                <a:latin typeface="+mn-lt"/>
                <a:ea typeface="+mn-ea"/>
                <a:cs typeface="+mn-cs"/>
              </a:rPr>
              <a:t>were randomly assigned (1:1) via a computer-generated sequence to receive an acute kidney injury alert (a text-based</a:t>
            </a:r>
          </a:p>
          <a:p>
            <a:r>
              <a:rPr lang="en-US" sz="1200" b="1" i="0" u="none" strike="noStrike" kern="1200" baseline="0" dirty="0" smtClean="0">
                <a:solidFill>
                  <a:schemeClr val="tx1"/>
                </a:solidFill>
                <a:latin typeface="+mn-lt"/>
                <a:ea typeface="+mn-ea"/>
                <a:cs typeface="+mn-cs"/>
              </a:rPr>
              <a:t>alert sent to the covering provider and unit pharmacist indicating new acute kidney injury) or usual care, </a:t>
            </a:r>
            <a:r>
              <a:rPr lang="en-US" sz="1200" b="1" i="0" u="none" strike="noStrike" kern="1200" baseline="0" dirty="0" err="1" smtClean="0">
                <a:solidFill>
                  <a:schemeClr val="tx1"/>
                </a:solidFill>
                <a:latin typeface="+mn-lt"/>
                <a:ea typeface="+mn-ea"/>
                <a:cs typeface="+mn-cs"/>
              </a:rPr>
              <a:t>stratifi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ed</a:t>
            </a:r>
            <a:r>
              <a:rPr lang="en-US" sz="1200" b="1" i="0" u="none" strike="noStrike" kern="1200" baseline="0" dirty="0" smtClean="0">
                <a:solidFill>
                  <a:schemeClr val="tx1"/>
                </a:solidFill>
                <a:latin typeface="+mn-lt"/>
                <a:ea typeface="+mn-ea"/>
                <a:cs typeface="+mn-cs"/>
              </a:rPr>
              <a:t> by</a:t>
            </a:r>
          </a:p>
          <a:p>
            <a:r>
              <a:rPr lang="en-US" sz="1200" b="1" i="0" u="none" strike="noStrike" kern="1200" baseline="0" dirty="0" smtClean="0">
                <a:solidFill>
                  <a:schemeClr val="tx1"/>
                </a:solidFill>
                <a:latin typeface="+mn-lt"/>
                <a:ea typeface="+mn-ea"/>
                <a:cs typeface="+mn-cs"/>
              </a:rPr>
              <a:t>medical versus surgical admission and intensive care unit versus non-intensive care unit location in blocks of</a:t>
            </a:r>
          </a:p>
          <a:p>
            <a:r>
              <a:rPr lang="en-US" sz="1200" b="1" i="0" u="none" strike="noStrike" kern="1200" baseline="0" dirty="0" smtClean="0">
                <a:solidFill>
                  <a:schemeClr val="tx1"/>
                </a:solidFill>
                <a:latin typeface="+mn-lt"/>
                <a:ea typeface="+mn-ea"/>
                <a:cs typeface="+mn-cs"/>
              </a:rPr>
              <a:t>4–8 participants. The primary outcome was a composite of relative maximum change in creatinine, dialysis, and</a:t>
            </a:r>
          </a:p>
          <a:p>
            <a:r>
              <a:rPr lang="en-US" sz="1200" b="1" i="0" u="none" strike="noStrike" kern="1200" baseline="0" dirty="0" smtClean="0">
                <a:solidFill>
                  <a:schemeClr val="tx1"/>
                </a:solidFill>
                <a:latin typeface="+mn-lt"/>
                <a:ea typeface="+mn-ea"/>
                <a:cs typeface="+mn-cs"/>
              </a:rPr>
              <a:t>death at 7 days after </a:t>
            </a:r>
            <a:r>
              <a:rPr lang="en-US" sz="1200" b="1" i="0" u="none" strike="noStrike" kern="1200" baseline="0" dirty="0" err="1" smtClean="0">
                <a:solidFill>
                  <a:schemeClr val="tx1"/>
                </a:solidFill>
                <a:latin typeface="+mn-lt"/>
                <a:ea typeface="+mn-ea"/>
                <a:cs typeface="+mn-cs"/>
              </a:rPr>
              <a:t>randomisation</a:t>
            </a:r>
            <a:r>
              <a:rPr lang="en-US" sz="1200" b="1" i="0" u="none" strike="noStrike" kern="1200" baseline="0" dirty="0" smtClean="0">
                <a:solidFill>
                  <a:schemeClr val="tx1"/>
                </a:solidFill>
                <a:latin typeface="+mn-lt"/>
                <a:ea typeface="+mn-ea"/>
                <a:cs typeface="+mn-cs"/>
              </a:rPr>
              <a:t>. All analyses were by intention to treat. This study is registered with </a:t>
            </a:r>
            <a:r>
              <a:rPr lang="en-US" sz="1200" b="1" i="0" u="none" strike="noStrike" kern="1200" baseline="0" dirty="0" err="1" smtClean="0">
                <a:solidFill>
                  <a:schemeClr val="tx1"/>
                </a:solidFill>
                <a:latin typeface="+mn-lt"/>
                <a:ea typeface="+mn-ea"/>
                <a:cs typeface="+mn-cs"/>
              </a:rPr>
              <a:t>ClinicalTrials</a:t>
            </a:r>
            <a:r>
              <a:rPr lang="en-US" sz="1200" b="1" i="0" u="none" strike="noStrike" kern="1200" baseline="0" dirty="0" smtClean="0">
                <a:solidFill>
                  <a:schemeClr val="tx1"/>
                </a:solidFill>
                <a:latin typeface="+mn-lt"/>
                <a:ea typeface="+mn-ea"/>
                <a:cs typeface="+mn-cs"/>
              </a:rPr>
              <a:t>.</a:t>
            </a:r>
          </a:p>
          <a:p>
            <a:r>
              <a:rPr lang="de-DE" sz="1200" b="1" i="0" u="none" strike="noStrike" kern="1200" baseline="0" dirty="0" err="1" smtClean="0">
                <a:solidFill>
                  <a:schemeClr val="tx1"/>
                </a:solidFill>
                <a:latin typeface="+mn-lt"/>
                <a:ea typeface="+mn-ea"/>
                <a:cs typeface="+mn-cs"/>
              </a:rPr>
              <a:t>gov</a:t>
            </a:r>
            <a:r>
              <a:rPr lang="de-DE" sz="1200" b="1" i="0" u="none" strike="noStrike" kern="1200" baseline="0" dirty="0" smtClean="0">
                <a:solidFill>
                  <a:schemeClr val="tx1"/>
                </a:solidFill>
                <a:latin typeface="+mn-lt"/>
                <a:ea typeface="+mn-ea"/>
                <a:cs typeface="+mn-cs"/>
              </a:rPr>
              <a:t>, </a:t>
            </a:r>
            <a:r>
              <a:rPr lang="de-DE" sz="1200" b="1" i="0" u="none" strike="noStrike" kern="1200" baseline="0" dirty="0" err="1" smtClean="0">
                <a:solidFill>
                  <a:schemeClr val="tx1"/>
                </a:solidFill>
                <a:latin typeface="+mn-lt"/>
                <a:ea typeface="+mn-ea"/>
                <a:cs typeface="+mn-cs"/>
              </a:rPr>
              <a:t>number</a:t>
            </a:r>
            <a:r>
              <a:rPr lang="de-DE" sz="1200" b="1" i="0" u="none" strike="noStrike" kern="1200" baseline="0" dirty="0" smtClean="0">
                <a:solidFill>
                  <a:schemeClr val="tx1"/>
                </a:solidFill>
                <a:latin typeface="+mn-lt"/>
                <a:ea typeface="+mn-ea"/>
                <a:cs typeface="+mn-cs"/>
              </a:rPr>
              <a:t> NCT01862419.</a:t>
            </a:r>
          </a:p>
          <a:p>
            <a:r>
              <a:rPr lang="en-US" sz="1200" b="1" i="0" u="none" strike="noStrike" kern="1200" baseline="0" dirty="0" smtClean="0">
                <a:solidFill>
                  <a:schemeClr val="tx1"/>
                </a:solidFill>
                <a:latin typeface="+mn-lt"/>
                <a:ea typeface="+mn-ea"/>
                <a:cs typeface="+mn-cs"/>
              </a:rPr>
              <a:t>Findings Between Sept 17, 2013, and April 14, 2014, 23 664 patients were screened. 1201 eligible participants were</a:t>
            </a:r>
          </a:p>
          <a:p>
            <a:r>
              <a:rPr lang="en-US" sz="1200" b="1" i="0" u="none" strike="noStrike" kern="1200" baseline="0" dirty="0" smtClean="0">
                <a:solidFill>
                  <a:schemeClr val="tx1"/>
                </a:solidFill>
                <a:latin typeface="+mn-lt"/>
                <a:ea typeface="+mn-ea"/>
                <a:cs typeface="+mn-cs"/>
              </a:rPr>
              <a:t>assigned to the acute kidney injury alert group and 1192 were assigned to the usual care group. Composite relative</a:t>
            </a:r>
          </a:p>
          <a:p>
            <a:r>
              <a:rPr lang="en-US" sz="1200" b="1" i="0" u="none" strike="noStrike" kern="1200" baseline="0" dirty="0" smtClean="0">
                <a:solidFill>
                  <a:schemeClr val="tx1"/>
                </a:solidFill>
                <a:latin typeface="+mn-lt"/>
                <a:ea typeface="+mn-ea"/>
                <a:cs typeface="+mn-cs"/>
              </a:rPr>
              <a:t>maximum change in creatinine, dialysis, and death at 7 days did not diff </a:t>
            </a:r>
            <a:r>
              <a:rPr lang="en-US" sz="1200" b="1" i="0" u="none" strike="noStrike" kern="1200" baseline="0" dirty="0" err="1" smtClean="0">
                <a:solidFill>
                  <a:schemeClr val="tx1"/>
                </a:solidFill>
                <a:latin typeface="+mn-lt"/>
                <a:ea typeface="+mn-ea"/>
                <a:cs typeface="+mn-cs"/>
              </a:rPr>
              <a:t>er</a:t>
            </a:r>
            <a:r>
              <a:rPr lang="en-US" sz="1200" b="1" i="0" u="none" strike="noStrike" kern="1200" baseline="0" dirty="0" smtClean="0">
                <a:solidFill>
                  <a:schemeClr val="tx1"/>
                </a:solidFill>
                <a:latin typeface="+mn-lt"/>
                <a:ea typeface="+mn-ea"/>
                <a:cs typeface="+mn-cs"/>
              </a:rPr>
              <a:t> between the alert group and the usual</a:t>
            </a:r>
          </a:p>
          <a:p>
            <a:r>
              <a:rPr lang="en-US" sz="1200" b="1" i="0" u="none" strike="noStrike" kern="1200" baseline="0" dirty="0" smtClean="0">
                <a:solidFill>
                  <a:schemeClr val="tx1"/>
                </a:solidFill>
                <a:latin typeface="+mn-lt"/>
                <a:ea typeface="+mn-ea"/>
                <a:cs typeface="+mn-cs"/>
              </a:rPr>
              <a:t>care group (p=0·88), or within any of the four </a:t>
            </a:r>
            <a:r>
              <a:rPr lang="en-US" sz="1200" b="1" i="0" u="none" strike="noStrike" kern="1200" baseline="0" dirty="0" err="1" smtClean="0">
                <a:solidFill>
                  <a:schemeClr val="tx1"/>
                </a:solidFill>
                <a:latin typeface="+mn-lt"/>
                <a:ea typeface="+mn-ea"/>
                <a:cs typeface="+mn-cs"/>
              </a:rPr>
              <a:t>randomisation</a:t>
            </a:r>
            <a:r>
              <a:rPr lang="en-US" sz="1200" b="1" i="0" u="none" strike="noStrike" kern="1200" baseline="0" dirty="0" smtClean="0">
                <a:solidFill>
                  <a:schemeClr val="tx1"/>
                </a:solidFill>
                <a:latin typeface="+mn-lt"/>
                <a:ea typeface="+mn-ea"/>
                <a:cs typeface="+mn-cs"/>
              </a:rPr>
              <a:t> strata (all p&gt;0·05). At 7 days after </a:t>
            </a:r>
            <a:r>
              <a:rPr lang="en-US" sz="1200" b="1" i="0" u="none" strike="noStrike" kern="1200" baseline="0" dirty="0" err="1" smtClean="0">
                <a:solidFill>
                  <a:schemeClr val="tx1"/>
                </a:solidFill>
                <a:latin typeface="+mn-lt"/>
                <a:ea typeface="+mn-ea"/>
                <a:cs typeface="+mn-cs"/>
              </a:rPr>
              <a:t>randomisation</a:t>
            </a:r>
            <a:r>
              <a:rPr lang="en-US" sz="1200" b="1" i="0" u="none" strike="noStrike" kern="1200" baseline="0" dirty="0" smtClean="0">
                <a:solidFill>
                  <a:schemeClr val="tx1"/>
                </a:solidFill>
                <a:latin typeface="+mn-lt"/>
                <a:ea typeface="+mn-ea"/>
                <a:cs typeface="+mn-cs"/>
              </a:rPr>
              <a:t>,</a:t>
            </a:r>
          </a:p>
          <a:p>
            <a:r>
              <a:rPr lang="en-US" sz="1200" b="1" i="0" u="none" strike="noStrike" kern="1200" baseline="0" dirty="0" smtClean="0">
                <a:solidFill>
                  <a:schemeClr val="tx1"/>
                </a:solidFill>
                <a:latin typeface="+mn-lt"/>
                <a:ea typeface="+mn-ea"/>
                <a:cs typeface="+mn-cs"/>
              </a:rPr>
              <a:t>median maximum relative change in creatinine concentrations was 0·0% (IQR 0·0–18·4) in the alert group and</a:t>
            </a:r>
          </a:p>
          <a:p>
            <a:r>
              <a:rPr lang="en-US" sz="1200" b="1" i="0" u="none" strike="noStrike" kern="1200" baseline="0" dirty="0" smtClean="0">
                <a:solidFill>
                  <a:schemeClr val="tx1"/>
                </a:solidFill>
                <a:latin typeface="+mn-lt"/>
                <a:ea typeface="+mn-ea"/>
                <a:cs typeface="+mn-cs"/>
              </a:rPr>
              <a:t>0·6% (0·0–17·5) in the usual care group (p=0·81); 87 (7·2%) patients in the alert group and 70 (5·9%) patients in</a:t>
            </a:r>
          </a:p>
          <a:p>
            <a:r>
              <a:rPr lang="en-US" sz="1200" b="1" i="0" u="none" strike="noStrike" kern="1200" baseline="0" dirty="0" smtClean="0">
                <a:solidFill>
                  <a:schemeClr val="tx1"/>
                </a:solidFill>
                <a:latin typeface="+mn-lt"/>
                <a:ea typeface="+mn-ea"/>
                <a:cs typeface="+mn-cs"/>
              </a:rPr>
              <a:t>usual care group had received dialysis (odds ratio 1·25 [95% CI 0·90–1·74]; p=0·18); and 71 (5·9%) patients in the</a:t>
            </a:r>
          </a:p>
          <a:p>
            <a:r>
              <a:rPr lang="en-US" sz="1200" b="1" i="0" u="none" strike="noStrike" kern="1200" baseline="0" dirty="0" smtClean="0">
                <a:solidFill>
                  <a:schemeClr val="tx1"/>
                </a:solidFill>
                <a:latin typeface="+mn-lt"/>
                <a:ea typeface="+mn-ea"/>
                <a:cs typeface="+mn-cs"/>
              </a:rPr>
              <a:t>alert group and 61 (5·1%) patients in the usual care group had died (1·16 [0·81–1·68]; p=0·40).</a:t>
            </a:r>
          </a:p>
          <a:p>
            <a:r>
              <a:rPr lang="en-US" sz="1200" b="1" i="0" u="none" strike="noStrike" kern="1200" baseline="0" dirty="0" smtClean="0">
                <a:solidFill>
                  <a:schemeClr val="tx1"/>
                </a:solidFill>
                <a:latin typeface="+mn-lt"/>
                <a:ea typeface="+mn-ea"/>
                <a:cs typeface="+mn-cs"/>
              </a:rPr>
              <a:t>Interpretation An electronic alert system for acute kidney injury did not improve clinical outcomes among patients</a:t>
            </a:r>
          </a:p>
          <a:p>
            <a:r>
              <a:rPr lang="de-DE" sz="1200" b="1" i="0" u="none" strike="noStrike" kern="1200" baseline="0" dirty="0" smtClean="0">
                <a:solidFill>
                  <a:schemeClr val="tx1"/>
                </a:solidFill>
                <a:latin typeface="+mn-lt"/>
                <a:ea typeface="+mn-ea"/>
                <a:cs typeface="+mn-cs"/>
              </a:rPr>
              <a:t>in </a:t>
            </a:r>
            <a:r>
              <a:rPr lang="de-DE" sz="1200" b="1" i="0" u="none" strike="noStrike" kern="1200" baseline="0" dirty="0" err="1" smtClean="0">
                <a:solidFill>
                  <a:schemeClr val="tx1"/>
                </a:solidFill>
                <a:latin typeface="+mn-lt"/>
                <a:ea typeface="+mn-ea"/>
                <a:cs typeface="+mn-cs"/>
              </a:rPr>
              <a:t>hospital</a:t>
            </a:r>
            <a:r>
              <a:rPr lang="de-DE" sz="1200" b="1" i="0" u="none" strike="noStrike" kern="1200" baseline="0" dirty="0" smtClean="0">
                <a:solidFill>
                  <a:schemeClr val="tx1"/>
                </a:solidFill>
                <a:latin typeface="+mn-lt"/>
                <a:ea typeface="+mn-ea"/>
                <a:cs typeface="+mn-cs"/>
              </a:rPr>
              <a:t>.</a:t>
            </a:r>
            <a:endParaRPr lang="de-DE" dirty="0"/>
          </a:p>
        </p:txBody>
      </p:sp>
      <p:sp>
        <p:nvSpPr>
          <p:cNvPr id="4" name="Foliennummernplatzhalter 3"/>
          <p:cNvSpPr>
            <a:spLocks noGrp="1"/>
          </p:cNvSpPr>
          <p:nvPr>
            <p:ph type="sldNum" sz="quarter" idx="10"/>
          </p:nvPr>
        </p:nvSpPr>
        <p:spPr/>
        <p:txBody>
          <a:bodyPr/>
          <a:lstStyle/>
          <a:p>
            <a:fld id="{C67E5FF4-C481-4038-9321-AC4BCBC0D32D}" type="slidenum">
              <a:rPr lang="de-DE" smtClean="0">
                <a:solidFill>
                  <a:prstClr val="black"/>
                </a:solidFill>
              </a:rPr>
              <a:pPr/>
              <a:t>20</a:t>
            </a:fld>
            <a:endParaRPr lang="de-DE">
              <a:solidFill>
                <a:prstClr val="black"/>
              </a:solidFill>
            </a:endParaRPr>
          </a:p>
        </p:txBody>
      </p:sp>
    </p:spTree>
    <p:extLst>
      <p:ext uri="{BB962C8B-B14F-4D97-AF65-F5344CB8AC3E}">
        <p14:creationId xmlns:p14="http://schemas.microsoft.com/office/powerpoint/2010/main" val="43621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Background Acute kidney injury often goes </a:t>
            </a:r>
            <a:r>
              <a:rPr lang="en-US" sz="1200" b="1" i="0" u="none" strike="noStrike" kern="1200" baseline="0" dirty="0" err="1" smtClean="0">
                <a:solidFill>
                  <a:schemeClr val="tx1"/>
                </a:solidFill>
                <a:latin typeface="+mn-lt"/>
                <a:ea typeface="+mn-ea"/>
                <a:cs typeface="+mn-cs"/>
              </a:rPr>
              <a:t>unrecognised</a:t>
            </a:r>
            <a:r>
              <a:rPr lang="en-US" sz="1200" b="1" i="0" u="none" strike="noStrike" kern="1200" baseline="0" dirty="0" smtClean="0">
                <a:solidFill>
                  <a:schemeClr val="tx1"/>
                </a:solidFill>
                <a:latin typeface="+mn-lt"/>
                <a:ea typeface="+mn-ea"/>
                <a:cs typeface="+mn-cs"/>
              </a:rPr>
              <a:t> in its early stages when </a:t>
            </a:r>
            <a:r>
              <a:rPr lang="en-US" sz="1200" b="1" i="0" u="none" strike="noStrike" kern="1200" baseline="0" dirty="0" err="1" smtClean="0">
                <a:solidFill>
                  <a:schemeClr val="tx1"/>
                </a:solidFill>
                <a:latin typeface="+mn-lt"/>
                <a:ea typeface="+mn-ea"/>
                <a:cs typeface="+mn-cs"/>
              </a:rPr>
              <a:t>eff</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ective</a:t>
            </a:r>
            <a:r>
              <a:rPr lang="en-US" sz="1200" b="1" i="0" u="none" strike="noStrike" kern="1200" baseline="0" dirty="0" smtClean="0">
                <a:solidFill>
                  <a:schemeClr val="tx1"/>
                </a:solidFill>
                <a:latin typeface="+mn-lt"/>
                <a:ea typeface="+mn-ea"/>
                <a:cs typeface="+mn-cs"/>
              </a:rPr>
              <a:t> treatment options might be</a:t>
            </a:r>
          </a:p>
          <a:p>
            <a:r>
              <a:rPr lang="en-US" sz="1200" b="1" i="0" u="none" strike="noStrike" kern="1200" baseline="0" dirty="0" smtClean="0">
                <a:solidFill>
                  <a:schemeClr val="tx1"/>
                </a:solidFill>
                <a:latin typeface="+mn-lt"/>
                <a:ea typeface="+mn-ea"/>
                <a:cs typeface="+mn-cs"/>
              </a:rPr>
              <a:t>available. We aimed to determine whether an automated electronic alert for acute kidney injury would reduce the</a:t>
            </a:r>
          </a:p>
          <a:p>
            <a:r>
              <a:rPr lang="en-US" sz="1200" b="1" i="0" u="none" strike="noStrike" kern="1200" baseline="0" dirty="0" smtClean="0">
                <a:solidFill>
                  <a:schemeClr val="tx1"/>
                </a:solidFill>
                <a:latin typeface="+mn-lt"/>
                <a:ea typeface="+mn-ea"/>
                <a:cs typeface="+mn-cs"/>
              </a:rPr>
              <a:t>severity of such injury and improve clinical outcomes in patients in hospital.</a:t>
            </a:r>
          </a:p>
          <a:p>
            <a:r>
              <a:rPr lang="en-US" sz="1200" b="1" i="0" u="none" strike="noStrike" kern="1200" baseline="0" dirty="0" smtClean="0">
                <a:solidFill>
                  <a:schemeClr val="tx1"/>
                </a:solidFill>
                <a:latin typeface="+mn-lt"/>
                <a:ea typeface="+mn-ea"/>
                <a:cs typeface="+mn-cs"/>
              </a:rPr>
              <a:t>Methods In this investigator-masked, parallel-group, </a:t>
            </a:r>
            <a:r>
              <a:rPr lang="en-US" sz="1200" b="1" i="0" u="none" strike="noStrike" kern="1200" baseline="0" dirty="0" err="1" smtClean="0">
                <a:solidFill>
                  <a:schemeClr val="tx1"/>
                </a:solidFill>
                <a:latin typeface="+mn-lt"/>
                <a:ea typeface="+mn-ea"/>
                <a:cs typeface="+mn-cs"/>
              </a:rPr>
              <a:t>randomised</a:t>
            </a:r>
            <a:r>
              <a:rPr lang="en-US" sz="1200" b="1" i="0" u="none" strike="noStrike" kern="1200" baseline="0" dirty="0" smtClean="0">
                <a:solidFill>
                  <a:schemeClr val="tx1"/>
                </a:solidFill>
                <a:latin typeface="+mn-lt"/>
                <a:ea typeface="+mn-ea"/>
                <a:cs typeface="+mn-cs"/>
              </a:rPr>
              <a:t> controlled trial, patients were recruited from the</a:t>
            </a:r>
          </a:p>
          <a:p>
            <a:r>
              <a:rPr lang="en-US" sz="1200" b="1" i="0" u="none" strike="noStrike" kern="1200" baseline="0" dirty="0" smtClean="0">
                <a:solidFill>
                  <a:schemeClr val="tx1"/>
                </a:solidFill>
                <a:latin typeface="+mn-lt"/>
                <a:ea typeface="+mn-ea"/>
                <a:cs typeface="+mn-cs"/>
              </a:rPr>
              <a:t>hospital of the University of Pennsylvania in Philadelphia, PA, USA. Eligible participants were adults aged 18 years or</a:t>
            </a:r>
          </a:p>
          <a:p>
            <a:r>
              <a:rPr lang="en-US" sz="1200" b="1" i="0" u="none" strike="noStrike" kern="1200" baseline="0" dirty="0" smtClean="0">
                <a:solidFill>
                  <a:schemeClr val="tx1"/>
                </a:solidFill>
                <a:latin typeface="+mn-lt"/>
                <a:ea typeface="+mn-ea"/>
                <a:cs typeface="+mn-cs"/>
              </a:rPr>
              <a:t>older who were in hospital with stage 1 or greater acute kidney injury as </a:t>
            </a:r>
            <a:r>
              <a:rPr lang="en-US" sz="1200" b="1" i="0" u="none" strike="noStrike" kern="1200" baseline="0" dirty="0" err="1" smtClean="0">
                <a:solidFill>
                  <a:schemeClr val="tx1"/>
                </a:solidFill>
                <a:latin typeface="+mn-lt"/>
                <a:ea typeface="+mn-ea"/>
                <a:cs typeface="+mn-cs"/>
              </a:rPr>
              <a:t>defi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ned</a:t>
            </a:r>
            <a:r>
              <a:rPr lang="en-US" sz="1200" b="1" i="0" u="none" strike="noStrike" kern="1200" baseline="0" dirty="0" smtClean="0">
                <a:solidFill>
                  <a:schemeClr val="tx1"/>
                </a:solidFill>
                <a:latin typeface="+mn-lt"/>
                <a:ea typeface="+mn-ea"/>
                <a:cs typeface="+mn-cs"/>
              </a:rPr>
              <a:t> by Kidney Disease Improving Global</a:t>
            </a:r>
          </a:p>
          <a:p>
            <a:r>
              <a:rPr lang="en-US" sz="1200" b="1" i="0" u="none" strike="noStrike" kern="1200" baseline="0" dirty="0" smtClean="0">
                <a:solidFill>
                  <a:schemeClr val="tx1"/>
                </a:solidFill>
                <a:latin typeface="+mn-lt"/>
                <a:ea typeface="+mn-ea"/>
                <a:cs typeface="+mn-cs"/>
              </a:rPr>
              <a:t>Outcomes creatinine-based criteria. Exclusion criteria were initial hospital creatinine 4·0 mg/</a:t>
            </a:r>
            <a:r>
              <a:rPr lang="en-US" sz="1200" b="1" i="0" u="none" strike="noStrike" kern="1200" baseline="0" dirty="0" err="1" smtClean="0">
                <a:solidFill>
                  <a:schemeClr val="tx1"/>
                </a:solidFill>
                <a:latin typeface="+mn-lt"/>
                <a:ea typeface="+mn-ea"/>
                <a:cs typeface="+mn-cs"/>
              </a:rPr>
              <a:t>dL</a:t>
            </a:r>
            <a:r>
              <a:rPr lang="en-US" sz="1200" b="1" i="0" u="none" strike="noStrike" kern="1200" baseline="0" dirty="0" smtClean="0">
                <a:solidFill>
                  <a:schemeClr val="tx1"/>
                </a:solidFill>
                <a:latin typeface="+mn-lt"/>
                <a:ea typeface="+mn-ea"/>
                <a:cs typeface="+mn-cs"/>
              </a:rPr>
              <a:t> (to convert to</a:t>
            </a:r>
          </a:p>
          <a:p>
            <a:r>
              <a:rPr lang="en-US" sz="1200" b="1" i="0" u="none" strike="noStrike" kern="1200" baseline="0" dirty="0" err="1" smtClean="0">
                <a:solidFill>
                  <a:schemeClr val="tx1"/>
                </a:solidFill>
                <a:latin typeface="+mn-lt"/>
                <a:ea typeface="+mn-ea"/>
                <a:cs typeface="+mn-cs"/>
              </a:rPr>
              <a:t>μmol</a:t>
            </a:r>
            <a:r>
              <a:rPr lang="en-US" sz="1200" b="1" i="0" u="none" strike="noStrike" kern="1200" baseline="0" dirty="0" smtClean="0">
                <a:solidFill>
                  <a:schemeClr val="tx1"/>
                </a:solidFill>
                <a:latin typeface="+mn-lt"/>
                <a:ea typeface="+mn-ea"/>
                <a:cs typeface="+mn-cs"/>
              </a:rPr>
              <a:t>/L, multiply by 88·4) or greater, fewer than two creatinine values measured, inability to determine the covering</a:t>
            </a:r>
          </a:p>
          <a:p>
            <a:r>
              <a:rPr lang="en-US" sz="1200" b="1" i="0" u="none" strike="noStrike" kern="1200" baseline="0" dirty="0" smtClean="0">
                <a:solidFill>
                  <a:schemeClr val="tx1"/>
                </a:solidFill>
                <a:latin typeface="+mn-lt"/>
                <a:ea typeface="+mn-ea"/>
                <a:cs typeface="+mn-cs"/>
              </a:rPr>
              <a:t>provider, admission to hospice or the observation unit, previous </a:t>
            </a:r>
            <a:r>
              <a:rPr lang="en-US" sz="1200" b="1" i="0" u="none" strike="noStrike" kern="1200" baseline="0" dirty="0" err="1" smtClean="0">
                <a:solidFill>
                  <a:schemeClr val="tx1"/>
                </a:solidFill>
                <a:latin typeface="+mn-lt"/>
                <a:ea typeface="+mn-ea"/>
                <a:cs typeface="+mn-cs"/>
              </a:rPr>
              <a:t>randomisation</a:t>
            </a:r>
            <a:r>
              <a:rPr lang="en-US" sz="1200" b="1" i="0" u="none" strike="noStrike" kern="1200" baseline="0" dirty="0" smtClean="0">
                <a:solidFill>
                  <a:schemeClr val="tx1"/>
                </a:solidFill>
                <a:latin typeface="+mn-lt"/>
                <a:ea typeface="+mn-ea"/>
                <a:cs typeface="+mn-cs"/>
              </a:rPr>
              <a:t>, or end-stage renal disease. Patients</a:t>
            </a:r>
          </a:p>
          <a:p>
            <a:r>
              <a:rPr lang="en-US" sz="1200" b="1" i="0" u="none" strike="noStrike" kern="1200" baseline="0" dirty="0" smtClean="0">
                <a:solidFill>
                  <a:schemeClr val="tx1"/>
                </a:solidFill>
                <a:latin typeface="+mn-lt"/>
                <a:ea typeface="+mn-ea"/>
                <a:cs typeface="+mn-cs"/>
              </a:rPr>
              <a:t>were randomly assigned (1:1) via a computer-generated sequence to receive an acute kidney injury alert (a text-based</a:t>
            </a:r>
          </a:p>
          <a:p>
            <a:r>
              <a:rPr lang="en-US" sz="1200" b="1" i="0" u="none" strike="noStrike" kern="1200" baseline="0" dirty="0" smtClean="0">
                <a:solidFill>
                  <a:schemeClr val="tx1"/>
                </a:solidFill>
                <a:latin typeface="+mn-lt"/>
                <a:ea typeface="+mn-ea"/>
                <a:cs typeface="+mn-cs"/>
              </a:rPr>
              <a:t>alert sent to the covering provider and unit pharmacist indicating new acute kidney injury) or usual care, </a:t>
            </a:r>
            <a:r>
              <a:rPr lang="en-US" sz="1200" b="1" i="0" u="none" strike="noStrike" kern="1200" baseline="0" dirty="0" err="1" smtClean="0">
                <a:solidFill>
                  <a:schemeClr val="tx1"/>
                </a:solidFill>
                <a:latin typeface="+mn-lt"/>
                <a:ea typeface="+mn-ea"/>
                <a:cs typeface="+mn-cs"/>
              </a:rPr>
              <a:t>stratifi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ed</a:t>
            </a:r>
            <a:r>
              <a:rPr lang="en-US" sz="1200" b="1" i="0" u="none" strike="noStrike" kern="1200" baseline="0" dirty="0" smtClean="0">
                <a:solidFill>
                  <a:schemeClr val="tx1"/>
                </a:solidFill>
                <a:latin typeface="+mn-lt"/>
                <a:ea typeface="+mn-ea"/>
                <a:cs typeface="+mn-cs"/>
              </a:rPr>
              <a:t> by</a:t>
            </a:r>
          </a:p>
          <a:p>
            <a:r>
              <a:rPr lang="en-US" sz="1200" b="1" i="0" u="none" strike="noStrike" kern="1200" baseline="0" dirty="0" smtClean="0">
                <a:solidFill>
                  <a:schemeClr val="tx1"/>
                </a:solidFill>
                <a:latin typeface="+mn-lt"/>
                <a:ea typeface="+mn-ea"/>
                <a:cs typeface="+mn-cs"/>
              </a:rPr>
              <a:t>medical versus surgical admission and intensive care unit versus non-intensive care unit location in blocks of</a:t>
            </a:r>
          </a:p>
          <a:p>
            <a:r>
              <a:rPr lang="en-US" sz="1200" b="1" i="0" u="none" strike="noStrike" kern="1200" baseline="0" dirty="0" smtClean="0">
                <a:solidFill>
                  <a:schemeClr val="tx1"/>
                </a:solidFill>
                <a:latin typeface="+mn-lt"/>
                <a:ea typeface="+mn-ea"/>
                <a:cs typeface="+mn-cs"/>
              </a:rPr>
              <a:t>4–8 participants. The primary outcome was a composite of relative maximum change in creatinine, dialysis, and</a:t>
            </a:r>
          </a:p>
          <a:p>
            <a:r>
              <a:rPr lang="en-US" sz="1200" b="1" i="0" u="none" strike="noStrike" kern="1200" baseline="0" dirty="0" smtClean="0">
                <a:solidFill>
                  <a:schemeClr val="tx1"/>
                </a:solidFill>
                <a:latin typeface="+mn-lt"/>
                <a:ea typeface="+mn-ea"/>
                <a:cs typeface="+mn-cs"/>
              </a:rPr>
              <a:t>death at 7 days after </a:t>
            </a:r>
            <a:r>
              <a:rPr lang="en-US" sz="1200" b="1" i="0" u="none" strike="noStrike" kern="1200" baseline="0" dirty="0" err="1" smtClean="0">
                <a:solidFill>
                  <a:schemeClr val="tx1"/>
                </a:solidFill>
                <a:latin typeface="+mn-lt"/>
                <a:ea typeface="+mn-ea"/>
                <a:cs typeface="+mn-cs"/>
              </a:rPr>
              <a:t>randomisation</a:t>
            </a:r>
            <a:r>
              <a:rPr lang="en-US" sz="1200" b="1" i="0" u="none" strike="noStrike" kern="1200" baseline="0" dirty="0" smtClean="0">
                <a:solidFill>
                  <a:schemeClr val="tx1"/>
                </a:solidFill>
                <a:latin typeface="+mn-lt"/>
                <a:ea typeface="+mn-ea"/>
                <a:cs typeface="+mn-cs"/>
              </a:rPr>
              <a:t>. All analyses were by intention to treat. This study is registered with </a:t>
            </a:r>
            <a:r>
              <a:rPr lang="en-US" sz="1200" b="1" i="0" u="none" strike="noStrike" kern="1200" baseline="0" dirty="0" err="1" smtClean="0">
                <a:solidFill>
                  <a:schemeClr val="tx1"/>
                </a:solidFill>
                <a:latin typeface="+mn-lt"/>
                <a:ea typeface="+mn-ea"/>
                <a:cs typeface="+mn-cs"/>
              </a:rPr>
              <a:t>ClinicalTrials</a:t>
            </a:r>
            <a:r>
              <a:rPr lang="en-US" sz="1200" b="1" i="0" u="none" strike="noStrike" kern="1200" baseline="0" dirty="0" smtClean="0">
                <a:solidFill>
                  <a:schemeClr val="tx1"/>
                </a:solidFill>
                <a:latin typeface="+mn-lt"/>
                <a:ea typeface="+mn-ea"/>
                <a:cs typeface="+mn-cs"/>
              </a:rPr>
              <a:t>.</a:t>
            </a:r>
          </a:p>
          <a:p>
            <a:r>
              <a:rPr lang="de-DE" sz="1200" b="1" i="0" u="none" strike="noStrike" kern="1200" baseline="0" dirty="0" err="1" smtClean="0">
                <a:solidFill>
                  <a:schemeClr val="tx1"/>
                </a:solidFill>
                <a:latin typeface="+mn-lt"/>
                <a:ea typeface="+mn-ea"/>
                <a:cs typeface="+mn-cs"/>
              </a:rPr>
              <a:t>gov</a:t>
            </a:r>
            <a:r>
              <a:rPr lang="de-DE" sz="1200" b="1" i="0" u="none" strike="noStrike" kern="1200" baseline="0" dirty="0" smtClean="0">
                <a:solidFill>
                  <a:schemeClr val="tx1"/>
                </a:solidFill>
                <a:latin typeface="+mn-lt"/>
                <a:ea typeface="+mn-ea"/>
                <a:cs typeface="+mn-cs"/>
              </a:rPr>
              <a:t>, </a:t>
            </a:r>
            <a:r>
              <a:rPr lang="de-DE" sz="1200" b="1" i="0" u="none" strike="noStrike" kern="1200" baseline="0" dirty="0" err="1" smtClean="0">
                <a:solidFill>
                  <a:schemeClr val="tx1"/>
                </a:solidFill>
                <a:latin typeface="+mn-lt"/>
                <a:ea typeface="+mn-ea"/>
                <a:cs typeface="+mn-cs"/>
              </a:rPr>
              <a:t>number</a:t>
            </a:r>
            <a:r>
              <a:rPr lang="de-DE" sz="1200" b="1" i="0" u="none" strike="noStrike" kern="1200" baseline="0" dirty="0" smtClean="0">
                <a:solidFill>
                  <a:schemeClr val="tx1"/>
                </a:solidFill>
                <a:latin typeface="+mn-lt"/>
                <a:ea typeface="+mn-ea"/>
                <a:cs typeface="+mn-cs"/>
              </a:rPr>
              <a:t> NCT01862419.</a:t>
            </a:r>
          </a:p>
          <a:p>
            <a:r>
              <a:rPr lang="en-US" sz="1200" b="1" i="0" u="none" strike="noStrike" kern="1200" baseline="0" dirty="0" smtClean="0">
                <a:solidFill>
                  <a:schemeClr val="tx1"/>
                </a:solidFill>
                <a:latin typeface="+mn-lt"/>
                <a:ea typeface="+mn-ea"/>
                <a:cs typeface="+mn-cs"/>
              </a:rPr>
              <a:t>Findings Between Sept 17, 2013, and April 14, 2014, 23 664 patients were screened. 1201 eligible participants were</a:t>
            </a:r>
          </a:p>
          <a:p>
            <a:r>
              <a:rPr lang="en-US" sz="1200" b="1" i="0" u="none" strike="noStrike" kern="1200" baseline="0" dirty="0" smtClean="0">
                <a:solidFill>
                  <a:schemeClr val="tx1"/>
                </a:solidFill>
                <a:latin typeface="+mn-lt"/>
                <a:ea typeface="+mn-ea"/>
                <a:cs typeface="+mn-cs"/>
              </a:rPr>
              <a:t>assigned to the acute kidney injury alert group and 1192 were assigned to the usual care group. Composite relative</a:t>
            </a:r>
          </a:p>
          <a:p>
            <a:r>
              <a:rPr lang="en-US" sz="1200" b="1" i="0" u="none" strike="noStrike" kern="1200" baseline="0" dirty="0" smtClean="0">
                <a:solidFill>
                  <a:schemeClr val="tx1"/>
                </a:solidFill>
                <a:latin typeface="+mn-lt"/>
                <a:ea typeface="+mn-ea"/>
                <a:cs typeface="+mn-cs"/>
              </a:rPr>
              <a:t>maximum change in creatinine, dialysis, and death at 7 days did not diff </a:t>
            </a:r>
            <a:r>
              <a:rPr lang="en-US" sz="1200" b="1" i="0" u="none" strike="noStrike" kern="1200" baseline="0" dirty="0" err="1" smtClean="0">
                <a:solidFill>
                  <a:schemeClr val="tx1"/>
                </a:solidFill>
                <a:latin typeface="+mn-lt"/>
                <a:ea typeface="+mn-ea"/>
                <a:cs typeface="+mn-cs"/>
              </a:rPr>
              <a:t>er</a:t>
            </a:r>
            <a:r>
              <a:rPr lang="en-US" sz="1200" b="1" i="0" u="none" strike="noStrike" kern="1200" baseline="0" dirty="0" smtClean="0">
                <a:solidFill>
                  <a:schemeClr val="tx1"/>
                </a:solidFill>
                <a:latin typeface="+mn-lt"/>
                <a:ea typeface="+mn-ea"/>
                <a:cs typeface="+mn-cs"/>
              </a:rPr>
              <a:t> between the alert group and the usual</a:t>
            </a:r>
          </a:p>
          <a:p>
            <a:r>
              <a:rPr lang="en-US" sz="1200" b="1" i="0" u="none" strike="noStrike" kern="1200" baseline="0" dirty="0" smtClean="0">
                <a:solidFill>
                  <a:schemeClr val="tx1"/>
                </a:solidFill>
                <a:latin typeface="+mn-lt"/>
                <a:ea typeface="+mn-ea"/>
                <a:cs typeface="+mn-cs"/>
              </a:rPr>
              <a:t>care group (p=0·88), or within any of the four </a:t>
            </a:r>
            <a:r>
              <a:rPr lang="en-US" sz="1200" b="1" i="0" u="none" strike="noStrike" kern="1200" baseline="0" dirty="0" err="1" smtClean="0">
                <a:solidFill>
                  <a:schemeClr val="tx1"/>
                </a:solidFill>
                <a:latin typeface="+mn-lt"/>
                <a:ea typeface="+mn-ea"/>
                <a:cs typeface="+mn-cs"/>
              </a:rPr>
              <a:t>randomisation</a:t>
            </a:r>
            <a:r>
              <a:rPr lang="en-US" sz="1200" b="1" i="0" u="none" strike="noStrike" kern="1200" baseline="0" dirty="0" smtClean="0">
                <a:solidFill>
                  <a:schemeClr val="tx1"/>
                </a:solidFill>
                <a:latin typeface="+mn-lt"/>
                <a:ea typeface="+mn-ea"/>
                <a:cs typeface="+mn-cs"/>
              </a:rPr>
              <a:t> strata (all p&gt;0·05). At 7 days after </a:t>
            </a:r>
            <a:r>
              <a:rPr lang="en-US" sz="1200" b="1" i="0" u="none" strike="noStrike" kern="1200" baseline="0" dirty="0" err="1" smtClean="0">
                <a:solidFill>
                  <a:schemeClr val="tx1"/>
                </a:solidFill>
                <a:latin typeface="+mn-lt"/>
                <a:ea typeface="+mn-ea"/>
                <a:cs typeface="+mn-cs"/>
              </a:rPr>
              <a:t>randomisation</a:t>
            </a:r>
            <a:r>
              <a:rPr lang="en-US" sz="1200" b="1" i="0" u="none" strike="noStrike" kern="1200" baseline="0" dirty="0" smtClean="0">
                <a:solidFill>
                  <a:schemeClr val="tx1"/>
                </a:solidFill>
                <a:latin typeface="+mn-lt"/>
                <a:ea typeface="+mn-ea"/>
                <a:cs typeface="+mn-cs"/>
              </a:rPr>
              <a:t>,</a:t>
            </a:r>
          </a:p>
          <a:p>
            <a:r>
              <a:rPr lang="en-US" sz="1200" b="1" i="0" u="none" strike="noStrike" kern="1200" baseline="0" dirty="0" smtClean="0">
                <a:solidFill>
                  <a:schemeClr val="tx1"/>
                </a:solidFill>
                <a:latin typeface="+mn-lt"/>
                <a:ea typeface="+mn-ea"/>
                <a:cs typeface="+mn-cs"/>
              </a:rPr>
              <a:t>median maximum relative change in creatinine concentrations was 0·0% (IQR 0·0–18·4) in the alert group and</a:t>
            </a:r>
          </a:p>
          <a:p>
            <a:r>
              <a:rPr lang="en-US" sz="1200" b="1" i="0" u="none" strike="noStrike" kern="1200" baseline="0" dirty="0" smtClean="0">
                <a:solidFill>
                  <a:schemeClr val="tx1"/>
                </a:solidFill>
                <a:latin typeface="+mn-lt"/>
                <a:ea typeface="+mn-ea"/>
                <a:cs typeface="+mn-cs"/>
              </a:rPr>
              <a:t>0·6% (0·0–17·5) in the usual care group (p=0·81); 87 (7·2%) patients in the alert group and 70 (5·9%) patients in</a:t>
            </a:r>
          </a:p>
          <a:p>
            <a:r>
              <a:rPr lang="en-US" sz="1200" b="1" i="0" u="none" strike="noStrike" kern="1200" baseline="0" dirty="0" smtClean="0">
                <a:solidFill>
                  <a:schemeClr val="tx1"/>
                </a:solidFill>
                <a:latin typeface="+mn-lt"/>
                <a:ea typeface="+mn-ea"/>
                <a:cs typeface="+mn-cs"/>
              </a:rPr>
              <a:t>usual care group had received dialysis (odds ratio 1·25 [95% CI 0·90–1·74]; p=0·18); and 71 (5·9%) patients in the</a:t>
            </a:r>
          </a:p>
          <a:p>
            <a:r>
              <a:rPr lang="en-US" sz="1200" b="1" i="0" u="none" strike="noStrike" kern="1200" baseline="0" dirty="0" smtClean="0">
                <a:solidFill>
                  <a:schemeClr val="tx1"/>
                </a:solidFill>
                <a:latin typeface="+mn-lt"/>
                <a:ea typeface="+mn-ea"/>
                <a:cs typeface="+mn-cs"/>
              </a:rPr>
              <a:t>alert group and 61 (5·1%) patients in the usual care group had died (1·16 [0·81–1·68]; p=0·40).</a:t>
            </a:r>
          </a:p>
          <a:p>
            <a:r>
              <a:rPr lang="en-US" sz="1200" b="1" i="0" u="none" strike="noStrike" kern="1200" baseline="0" dirty="0" smtClean="0">
                <a:solidFill>
                  <a:schemeClr val="tx1"/>
                </a:solidFill>
                <a:latin typeface="+mn-lt"/>
                <a:ea typeface="+mn-ea"/>
                <a:cs typeface="+mn-cs"/>
              </a:rPr>
              <a:t>Interpretation An electronic alert system for acute kidney injury did not improve clinical outcomes among patients</a:t>
            </a:r>
          </a:p>
          <a:p>
            <a:r>
              <a:rPr lang="de-DE" sz="1200" b="1" i="0" u="none" strike="noStrike" kern="1200" baseline="0" dirty="0" smtClean="0">
                <a:solidFill>
                  <a:schemeClr val="tx1"/>
                </a:solidFill>
                <a:latin typeface="+mn-lt"/>
                <a:ea typeface="+mn-ea"/>
                <a:cs typeface="+mn-cs"/>
              </a:rPr>
              <a:t>in </a:t>
            </a:r>
            <a:r>
              <a:rPr lang="de-DE" sz="1200" b="1" i="0" u="none" strike="noStrike" kern="1200" baseline="0" dirty="0" err="1" smtClean="0">
                <a:solidFill>
                  <a:schemeClr val="tx1"/>
                </a:solidFill>
                <a:latin typeface="+mn-lt"/>
                <a:ea typeface="+mn-ea"/>
                <a:cs typeface="+mn-cs"/>
              </a:rPr>
              <a:t>hospital</a:t>
            </a:r>
            <a:r>
              <a:rPr lang="de-DE" sz="1200" b="1" i="0" u="none" strike="noStrike" kern="1200" baseline="0" dirty="0" smtClean="0">
                <a:solidFill>
                  <a:schemeClr val="tx1"/>
                </a:solidFill>
                <a:latin typeface="+mn-lt"/>
                <a:ea typeface="+mn-ea"/>
                <a:cs typeface="+mn-cs"/>
              </a:rPr>
              <a:t>.</a:t>
            </a:r>
            <a:endParaRPr lang="de-DE" dirty="0"/>
          </a:p>
        </p:txBody>
      </p:sp>
      <p:sp>
        <p:nvSpPr>
          <p:cNvPr id="4" name="Foliennummernplatzhalter 3"/>
          <p:cNvSpPr>
            <a:spLocks noGrp="1"/>
          </p:cNvSpPr>
          <p:nvPr>
            <p:ph type="sldNum" sz="quarter" idx="10"/>
          </p:nvPr>
        </p:nvSpPr>
        <p:spPr/>
        <p:txBody>
          <a:bodyPr/>
          <a:lstStyle/>
          <a:p>
            <a:fld id="{C67E5FF4-C481-4038-9321-AC4BCBC0D32D}" type="slidenum">
              <a:rPr lang="de-DE" smtClean="0">
                <a:solidFill>
                  <a:prstClr val="black"/>
                </a:solidFill>
              </a:rPr>
              <a:pPr/>
              <a:t>21</a:t>
            </a:fld>
            <a:endParaRPr lang="de-DE">
              <a:solidFill>
                <a:prstClr val="black"/>
              </a:solidFill>
            </a:endParaRPr>
          </a:p>
        </p:txBody>
      </p:sp>
    </p:spTree>
    <p:extLst>
      <p:ext uri="{BB962C8B-B14F-4D97-AF65-F5344CB8AC3E}">
        <p14:creationId xmlns:p14="http://schemas.microsoft.com/office/powerpoint/2010/main" val="330392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75188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2"/>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5025681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ClipArt">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nvPr>
        </p:nvSpPr>
        <p:spPr>
          <a:xfrm>
            <a:off x="4648200" y="1981200"/>
            <a:ext cx="3810000" cy="4114800"/>
          </a:xfrm>
        </p:spPr>
        <p:txBody>
          <a:bodyPr rtlCol="0">
            <a:normAutofit/>
          </a:bodyPr>
          <a:lstStyle/>
          <a:p>
            <a:pPr lvl="0"/>
            <a:endParaRPr lang="de-DE" noProof="0" smtClean="0"/>
          </a:p>
        </p:txBody>
      </p:sp>
      <p:sp>
        <p:nvSpPr>
          <p:cNvPr id="5" name="Rectangle 4"/>
          <p:cNvSpPr>
            <a:spLocks noGrp="1" noChangeArrowheads="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6" name="Rectangle 5"/>
          <p:cNvSpPr>
            <a:spLocks noGrp="1" noChangeArrowheads="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7" name="Rectangle 6"/>
          <p:cNvSpPr>
            <a:spLocks noGrp="1" noChangeArrowheads="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AE8B0CAB-A684-49BF-96D5-3E75D30D6E8B}" type="slidenum">
              <a:rPr lang="de-DE"/>
              <a:pPr>
                <a:defRPr/>
              </a:pPr>
              <a:t>‹Nr.›</a:t>
            </a:fld>
            <a:endParaRPr lang="de-DE"/>
          </a:p>
        </p:txBody>
      </p:sp>
    </p:spTree>
    <p:extLst>
      <p:ext uri="{BB962C8B-B14F-4D97-AF65-F5344CB8AC3E}">
        <p14:creationId xmlns:p14="http://schemas.microsoft.com/office/powerpoint/2010/main" val="40313119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86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4"/>
          <p:cNvSpPr>
            <a:spLocks noGrp="1" noChangeArrowheads="1"/>
          </p:cNvSpPr>
          <p:nvPr>
            <p:ph type="dt" sz="half" idx="10"/>
          </p:nvPr>
        </p:nvSpPr>
        <p:spPr/>
        <p:txBody>
          <a:bodyPr/>
          <a:lstStyle>
            <a:lvl1pPr>
              <a:defRPr/>
            </a:lvl1pPr>
          </a:lstStyle>
          <a:p>
            <a:pPr>
              <a:defRPr/>
            </a:pPr>
            <a:endParaRPr lang="de-DE"/>
          </a:p>
        </p:txBody>
      </p:sp>
      <p:sp>
        <p:nvSpPr>
          <p:cNvPr id="4" name="Rectangle 5"/>
          <p:cNvSpPr>
            <a:spLocks noGrp="1" noChangeArrowheads="1"/>
          </p:cNvSpPr>
          <p:nvPr>
            <p:ph type="ftr" sz="quarter" idx="11"/>
          </p:nvPr>
        </p:nvSpPr>
        <p:spPr/>
        <p:txBody>
          <a:bodyPr/>
          <a:lstStyle>
            <a:lvl1pPr>
              <a:defRPr/>
            </a:lvl1pPr>
          </a:lstStyle>
          <a:p>
            <a:pPr>
              <a:defRPr/>
            </a:pPr>
            <a:endParaRPr lang="de-DE"/>
          </a:p>
        </p:txBody>
      </p:sp>
      <p:sp>
        <p:nvSpPr>
          <p:cNvPr id="5" name="Rectangle 6"/>
          <p:cNvSpPr>
            <a:spLocks noGrp="1" noChangeArrowheads="1"/>
          </p:cNvSpPr>
          <p:nvPr>
            <p:ph type="sldNum" sz="quarter" idx="12"/>
          </p:nvPr>
        </p:nvSpPr>
        <p:spPr/>
        <p:txBody>
          <a:bodyPr/>
          <a:lstStyle>
            <a:lvl1pPr>
              <a:defRPr smtClean="0"/>
            </a:lvl1pPr>
          </a:lstStyle>
          <a:p>
            <a:pPr>
              <a:defRPr/>
            </a:pPr>
            <a:fld id="{1AC3D69E-B9B4-4E41-9E0F-4AE0235990AA}" type="slidenum">
              <a:rPr lang="de-DE"/>
              <a:pPr>
                <a:defRPr/>
              </a:pPr>
              <a:t>‹Nr.›</a:t>
            </a:fld>
            <a:endParaRPr lang="de-DE"/>
          </a:p>
        </p:txBody>
      </p:sp>
    </p:spTree>
    <p:extLst>
      <p:ext uri="{BB962C8B-B14F-4D97-AF65-F5344CB8AC3E}">
        <p14:creationId xmlns:p14="http://schemas.microsoft.com/office/powerpoint/2010/main" val="25355301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D1936-6D44-4AD5-AC64-58A59370F510}"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42923952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34FB43-C5EF-489F-BD2E-7B3714B7FECC}"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621586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37B097-9A08-4029-9C62-5C44AE69DDE8}"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957624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00FC19-4678-4D1E-807F-371D1061997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8638038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CF5835-B247-4377-A0F2-604366FE1DD2}"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2327797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C19B06-8C27-4FF7-8C0F-8924AF286303}"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929321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66D20E-9E8D-4CB4-B590-47543E781AEE}"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5250960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86D900-05C2-4907-BF1C-C2D643B86B0B}"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30165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9"/>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2263548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1EB2B4-6B97-4256-9C09-1D9FA6837E4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0866345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C7DD0C-C673-423A-93B1-06588FC2267E}"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7590698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679848-89C1-44FD-B883-C2B4F696B02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42763737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381000" y="2286000"/>
            <a:ext cx="7772400" cy="1143000"/>
          </a:xfrm>
        </p:spPr>
        <p:txBody>
          <a:bodyPr/>
          <a:lstStyle>
            <a:lvl1pPr>
              <a:defRPr/>
            </a:lvl1pPr>
          </a:lstStyle>
          <a:p>
            <a:pPr lvl="0"/>
            <a:r>
              <a:rPr lang="de-DE" noProof="0" smtClean="0"/>
              <a:t>Mastertitelformat bearbeiten</a:t>
            </a:r>
          </a:p>
        </p:txBody>
      </p:sp>
      <p:sp>
        <p:nvSpPr>
          <p:cNvPr id="3076"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charset="0"/>
              <a:buNone/>
              <a:defRPr/>
            </a:lvl1pPr>
          </a:lstStyle>
          <a:p>
            <a:pPr lvl="0"/>
            <a:r>
              <a:rPr lang="de-DE" noProof="0" smtClean="0"/>
              <a:t>Master-Untertitelformat bearbeiten</a:t>
            </a:r>
          </a:p>
        </p:txBody>
      </p:sp>
      <p:sp>
        <p:nvSpPr>
          <p:cNvPr id="3077" name="Rectangle 5"/>
          <p:cNvSpPr>
            <a:spLocks noGrp="1" noChangeArrowheads="1"/>
          </p:cNvSpPr>
          <p:nvPr>
            <p:ph type="dt" sz="quarter" idx="2"/>
          </p:nvPr>
        </p:nvSpPr>
        <p:spPr>
          <a:xfrm>
            <a:off x="381000" y="6248400"/>
            <a:ext cx="1905000" cy="457200"/>
          </a:xfrm>
        </p:spPr>
        <p:txBody>
          <a:bodyPr/>
          <a:lstStyle>
            <a:lvl1pPr>
              <a:defRPr/>
            </a:lvl1pPr>
          </a:lstStyle>
          <a:p>
            <a:endParaRPr lang="de-DE">
              <a:solidFill>
                <a:srgbClr val="FFFFFF"/>
              </a:solidFill>
            </a:endParaRPr>
          </a:p>
        </p:txBody>
      </p:sp>
      <p:sp>
        <p:nvSpPr>
          <p:cNvPr id="3078" name="Rectangle 6"/>
          <p:cNvSpPr>
            <a:spLocks noGrp="1" noChangeArrowheads="1"/>
          </p:cNvSpPr>
          <p:nvPr>
            <p:ph type="ftr" sz="quarter" idx="3"/>
          </p:nvPr>
        </p:nvSpPr>
        <p:spPr>
          <a:xfrm>
            <a:off x="3124200" y="6248400"/>
            <a:ext cx="2895600" cy="457200"/>
          </a:xfrm>
        </p:spPr>
        <p:txBody>
          <a:bodyPr/>
          <a:lstStyle>
            <a:lvl1pPr>
              <a:defRPr/>
            </a:lvl1pPr>
          </a:lstStyle>
          <a:p>
            <a:endParaRPr lang="de-DE">
              <a:solidFill>
                <a:srgbClr val="FFFFFF"/>
              </a:solidFill>
            </a:endParaRPr>
          </a:p>
        </p:txBody>
      </p:sp>
      <p:sp>
        <p:nvSpPr>
          <p:cNvPr id="3079" name="Rectangle 7"/>
          <p:cNvSpPr>
            <a:spLocks noGrp="1" noChangeArrowheads="1"/>
          </p:cNvSpPr>
          <p:nvPr>
            <p:ph type="sldNum" sz="quarter" idx="4"/>
          </p:nvPr>
        </p:nvSpPr>
        <p:spPr>
          <a:xfrm>
            <a:off x="6858000" y="6248400"/>
            <a:ext cx="1905000" cy="457200"/>
          </a:xfrm>
        </p:spPr>
        <p:txBody>
          <a:bodyPr/>
          <a:lstStyle>
            <a:lvl1pPr>
              <a:defRPr/>
            </a:lvl1pPr>
          </a:lstStyle>
          <a:p>
            <a:fld id="{7309BD71-2166-1543-9A63-8D7F7006E367}"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1574267565"/>
      </p:ext>
    </p:extLst>
  </p:cSld>
  <p:clrMapOvr>
    <a:masterClrMapping/>
  </p:clrMapOvr>
  <p:transition spd="slow"/>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solidFill>
                <a:srgbClr val="FFFFFF"/>
              </a:solidFill>
            </a:endParaRPr>
          </a:p>
        </p:txBody>
      </p:sp>
      <p:sp>
        <p:nvSpPr>
          <p:cNvPr id="5" name="Fußzeilenplatzhalter 4"/>
          <p:cNvSpPr>
            <a:spLocks noGrp="1"/>
          </p:cNvSpPr>
          <p:nvPr>
            <p:ph type="ftr" sz="quarter" idx="11"/>
          </p:nvPr>
        </p:nvSpPr>
        <p:spPr/>
        <p:txBody>
          <a:bodyPr/>
          <a:lstStyle>
            <a:lvl1pPr>
              <a:defRPr/>
            </a:lvl1pPr>
          </a:lstStyle>
          <a:p>
            <a:endParaRPr lang="de-DE">
              <a:solidFill>
                <a:srgbClr val="FFFFFF"/>
              </a:solidFill>
            </a:endParaRPr>
          </a:p>
        </p:txBody>
      </p:sp>
      <p:sp>
        <p:nvSpPr>
          <p:cNvPr id="6" name="Foliennummernplatzhalter 5"/>
          <p:cNvSpPr>
            <a:spLocks noGrp="1"/>
          </p:cNvSpPr>
          <p:nvPr>
            <p:ph type="sldNum" sz="quarter" idx="12"/>
          </p:nvPr>
        </p:nvSpPr>
        <p:spPr/>
        <p:txBody>
          <a:bodyPr/>
          <a:lstStyle>
            <a:lvl1pPr>
              <a:defRPr/>
            </a:lvl1pPr>
          </a:lstStyle>
          <a:p>
            <a:fld id="{81C42C5F-E6F2-414E-A689-59DD0236AB8B}"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2197507659"/>
      </p:ext>
    </p:extLst>
  </p:cSld>
  <p:clrMapOvr>
    <a:masterClrMapping/>
  </p:clrMapOvr>
  <p:transition spd="slow"/>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Datumsplatzhalter 3"/>
          <p:cNvSpPr>
            <a:spLocks noGrp="1"/>
          </p:cNvSpPr>
          <p:nvPr>
            <p:ph type="dt" sz="half" idx="10"/>
          </p:nvPr>
        </p:nvSpPr>
        <p:spPr/>
        <p:txBody>
          <a:bodyPr/>
          <a:lstStyle>
            <a:lvl1pPr>
              <a:defRPr/>
            </a:lvl1pPr>
          </a:lstStyle>
          <a:p>
            <a:endParaRPr lang="de-DE">
              <a:solidFill>
                <a:srgbClr val="FFFFFF"/>
              </a:solidFill>
            </a:endParaRPr>
          </a:p>
        </p:txBody>
      </p:sp>
      <p:sp>
        <p:nvSpPr>
          <p:cNvPr id="5" name="Fußzeilenplatzhalter 4"/>
          <p:cNvSpPr>
            <a:spLocks noGrp="1"/>
          </p:cNvSpPr>
          <p:nvPr>
            <p:ph type="ftr" sz="quarter" idx="11"/>
          </p:nvPr>
        </p:nvSpPr>
        <p:spPr/>
        <p:txBody>
          <a:bodyPr/>
          <a:lstStyle>
            <a:lvl1pPr>
              <a:defRPr/>
            </a:lvl1pPr>
          </a:lstStyle>
          <a:p>
            <a:endParaRPr lang="de-DE">
              <a:solidFill>
                <a:srgbClr val="FFFFFF"/>
              </a:solidFill>
            </a:endParaRPr>
          </a:p>
        </p:txBody>
      </p:sp>
      <p:sp>
        <p:nvSpPr>
          <p:cNvPr id="6" name="Foliennummernplatzhalter 5"/>
          <p:cNvSpPr>
            <a:spLocks noGrp="1"/>
          </p:cNvSpPr>
          <p:nvPr>
            <p:ph type="sldNum" sz="quarter" idx="12"/>
          </p:nvPr>
        </p:nvSpPr>
        <p:spPr/>
        <p:txBody>
          <a:bodyPr/>
          <a:lstStyle>
            <a:lvl1pPr>
              <a:defRPr/>
            </a:lvl1pPr>
          </a:lstStyle>
          <a:p>
            <a:fld id="{7D12D5DB-D394-664C-90DE-42CE4B526F06}"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973449136"/>
      </p:ext>
    </p:extLst>
  </p:cSld>
  <p:clrMapOvr>
    <a:masterClrMapping/>
  </p:clrMapOvr>
  <p:transition spd="slow"/>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solidFill>
                <a:srgbClr val="FFFFFF"/>
              </a:solidFill>
            </a:endParaRPr>
          </a:p>
        </p:txBody>
      </p:sp>
      <p:sp>
        <p:nvSpPr>
          <p:cNvPr id="6" name="Fußzeilenplatzhalter 5"/>
          <p:cNvSpPr>
            <a:spLocks noGrp="1"/>
          </p:cNvSpPr>
          <p:nvPr>
            <p:ph type="ftr" sz="quarter" idx="11"/>
          </p:nvPr>
        </p:nvSpPr>
        <p:spPr/>
        <p:txBody>
          <a:bodyPr/>
          <a:lstStyle>
            <a:lvl1pPr>
              <a:defRPr/>
            </a:lvl1pPr>
          </a:lstStyle>
          <a:p>
            <a:endParaRPr lang="de-DE">
              <a:solidFill>
                <a:srgbClr val="FFFFFF"/>
              </a:solidFill>
            </a:endParaRPr>
          </a:p>
        </p:txBody>
      </p:sp>
      <p:sp>
        <p:nvSpPr>
          <p:cNvPr id="7" name="Foliennummernplatzhalter 6"/>
          <p:cNvSpPr>
            <a:spLocks noGrp="1"/>
          </p:cNvSpPr>
          <p:nvPr>
            <p:ph type="sldNum" sz="quarter" idx="12"/>
          </p:nvPr>
        </p:nvSpPr>
        <p:spPr/>
        <p:txBody>
          <a:bodyPr/>
          <a:lstStyle>
            <a:lvl1pPr>
              <a:defRPr/>
            </a:lvl1pPr>
          </a:lstStyle>
          <a:p>
            <a:fld id="{9FD62B75-1923-1F41-8FA2-0BF104BA8A77}"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2268868057"/>
      </p:ext>
    </p:extLst>
  </p:cSld>
  <p:clrMapOvr>
    <a:masterClrMapping/>
  </p:clrMapOvr>
  <p:transition spd="slow"/>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solidFill>
                <a:srgbClr val="FFFFFF"/>
              </a:solidFill>
            </a:endParaRPr>
          </a:p>
        </p:txBody>
      </p:sp>
      <p:sp>
        <p:nvSpPr>
          <p:cNvPr id="8" name="Fußzeilenplatzhalter 7"/>
          <p:cNvSpPr>
            <a:spLocks noGrp="1"/>
          </p:cNvSpPr>
          <p:nvPr>
            <p:ph type="ftr" sz="quarter" idx="11"/>
          </p:nvPr>
        </p:nvSpPr>
        <p:spPr/>
        <p:txBody>
          <a:bodyPr/>
          <a:lstStyle>
            <a:lvl1pPr>
              <a:defRPr/>
            </a:lvl1pPr>
          </a:lstStyle>
          <a:p>
            <a:endParaRPr lang="de-DE">
              <a:solidFill>
                <a:srgbClr val="FFFFFF"/>
              </a:solidFill>
            </a:endParaRPr>
          </a:p>
        </p:txBody>
      </p:sp>
      <p:sp>
        <p:nvSpPr>
          <p:cNvPr id="9" name="Foliennummernplatzhalter 8"/>
          <p:cNvSpPr>
            <a:spLocks noGrp="1"/>
          </p:cNvSpPr>
          <p:nvPr>
            <p:ph type="sldNum" sz="quarter" idx="12"/>
          </p:nvPr>
        </p:nvSpPr>
        <p:spPr/>
        <p:txBody>
          <a:bodyPr/>
          <a:lstStyle>
            <a:lvl1pPr>
              <a:defRPr/>
            </a:lvl1pPr>
          </a:lstStyle>
          <a:p>
            <a:fld id="{AEC38B94-42F7-8441-A75C-DA05423D94E4}"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1188000867"/>
      </p:ext>
    </p:extLst>
  </p:cSld>
  <p:clrMapOvr>
    <a:masterClrMapping/>
  </p:clrMapOvr>
  <p:transition spd="slow"/>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lvl1pPr>
              <a:defRPr/>
            </a:lvl1pPr>
          </a:lstStyle>
          <a:p>
            <a:endParaRPr lang="de-DE">
              <a:solidFill>
                <a:srgbClr val="FFFFFF"/>
              </a:solidFill>
            </a:endParaRPr>
          </a:p>
        </p:txBody>
      </p:sp>
      <p:sp>
        <p:nvSpPr>
          <p:cNvPr id="4" name="Fußzeilenplatzhalter 3"/>
          <p:cNvSpPr>
            <a:spLocks noGrp="1"/>
          </p:cNvSpPr>
          <p:nvPr>
            <p:ph type="ftr" sz="quarter" idx="11"/>
          </p:nvPr>
        </p:nvSpPr>
        <p:spPr/>
        <p:txBody>
          <a:bodyPr/>
          <a:lstStyle>
            <a:lvl1pPr>
              <a:defRPr/>
            </a:lvl1pPr>
          </a:lstStyle>
          <a:p>
            <a:endParaRPr lang="de-DE">
              <a:solidFill>
                <a:srgbClr val="FFFFFF"/>
              </a:solidFill>
            </a:endParaRPr>
          </a:p>
        </p:txBody>
      </p:sp>
      <p:sp>
        <p:nvSpPr>
          <p:cNvPr id="5" name="Foliennummernplatzhalter 4"/>
          <p:cNvSpPr>
            <a:spLocks noGrp="1"/>
          </p:cNvSpPr>
          <p:nvPr>
            <p:ph type="sldNum" sz="quarter" idx="12"/>
          </p:nvPr>
        </p:nvSpPr>
        <p:spPr/>
        <p:txBody>
          <a:bodyPr/>
          <a:lstStyle>
            <a:lvl1pPr>
              <a:defRPr/>
            </a:lvl1pPr>
          </a:lstStyle>
          <a:p>
            <a:fld id="{52BCDE33-E935-094D-82C0-90FE4D719BB5}"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2413619947"/>
      </p:ext>
    </p:extLst>
  </p:cSld>
  <p:clrMapOvr>
    <a:masterClrMapping/>
  </p:clrMapOvr>
  <p:transition spd="slow"/>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solidFill>
                <a:srgbClr val="FFFFFF"/>
              </a:solidFill>
            </a:endParaRPr>
          </a:p>
        </p:txBody>
      </p:sp>
      <p:sp>
        <p:nvSpPr>
          <p:cNvPr id="3" name="Fußzeilenplatzhalter 2"/>
          <p:cNvSpPr>
            <a:spLocks noGrp="1"/>
          </p:cNvSpPr>
          <p:nvPr>
            <p:ph type="ftr" sz="quarter" idx="11"/>
          </p:nvPr>
        </p:nvSpPr>
        <p:spPr/>
        <p:txBody>
          <a:bodyPr/>
          <a:lstStyle>
            <a:lvl1pPr>
              <a:defRPr/>
            </a:lvl1pPr>
          </a:lstStyle>
          <a:p>
            <a:endParaRPr lang="de-DE">
              <a:solidFill>
                <a:srgbClr val="FFFFFF"/>
              </a:solidFill>
            </a:endParaRPr>
          </a:p>
        </p:txBody>
      </p:sp>
      <p:sp>
        <p:nvSpPr>
          <p:cNvPr id="4" name="Foliennummernplatzhalter 3"/>
          <p:cNvSpPr>
            <a:spLocks noGrp="1"/>
          </p:cNvSpPr>
          <p:nvPr>
            <p:ph type="sldNum" sz="quarter" idx="12"/>
          </p:nvPr>
        </p:nvSpPr>
        <p:spPr/>
        <p:txBody>
          <a:bodyPr/>
          <a:lstStyle>
            <a:lvl1pPr>
              <a:defRPr/>
            </a:lvl1pPr>
          </a:lstStyle>
          <a:p>
            <a:fld id="{7BFE9F40-FD31-0545-B041-FCAEB0DE1731}"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235339805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381589B8-8479-41D7-9C55-4C013FB79BFF}" type="slidenum">
              <a:rPr lang="de-DE">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12330379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lvl1pPr>
              <a:defRPr/>
            </a:lvl1pPr>
          </a:lstStyle>
          <a:p>
            <a:endParaRPr lang="de-DE">
              <a:solidFill>
                <a:srgbClr val="FFFFFF"/>
              </a:solidFill>
            </a:endParaRPr>
          </a:p>
        </p:txBody>
      </p:sp>
      <p:sp>
        <p:nvSpPr>
          <p:cNvPr id="6" name="Fußzeilenplatzhalter 5"/>
          <p:cNvSpPr>
            <a:spLocks noGrp="1"/>
          </p:cNvSpPr>
          <p:nvPr>
            <p:ph type="ftr" sz="quarter" idx="11"/>
          </p:nvPr>
        </p:nvSpPr>
        <p:spPr/>
        <p:txBody>
          <a:bodyPr/>
          <a:lstStyle>
            <a:lvl1pPr>
              <a:defRPr/>
            </a:lvl1pPr>
          </a:lstStyle>
          <a:p>
            <a:endParaRPr lang="de-DE">
              <a:solidFill>
                <a:srgbClr val="FFFFFF"/>
              </a:solidFill>
            </a:endParaRPr>
          </a:p>
        </p:txBody>
      </p:sp>
      <p:sp>
        <p:nvSpPr>
          <p:cNvPr id="7" name="Foliennummernplatzhalter 6"/>
          <p:cNvSpPr>
            <a:spLocks noGrp="1"/>
          </p:cNvSpPr>
          <p:nvPr>
            <p:ph type="sldNum" sz="quarter" idx="12"/>
          </p:nvPr>
        </p:nvSpPr>
        <p:spPr/>
        <p:txBody>
          <a:bodyPr/>
          <a:lstStyle>
            <a:lvl1pPr>
              <a:defRPr/>
            </a:lvl1pPr>
          </a:lstStyle>
          <a:p>
            <a:fld id="{628026AD-B5D1-5345-AF2F-6195065CD14E}"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2629045562"/>
      </p:ext>
    </p:extLst>
  </p:cSld>
  <p:clrMapOvr>
    <a:masterClrMapping/>
  </p:clrMapOvr>
  <p:transition spd="slow"/>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lvl1pPr>
              <a:defRPr/>
            </a:lvl1pPr>
          </a:lstStyle>
          <a:p>
            <a:endParaRPr lang="de-DE">
              <a:solidFill>
                <a:srgbClr val="FFFFFF"/>
              </a:solidFill>
            </a:endParaRPr>
          </a:p>
        </p:txBody>
      </p:sp>
      <p:sp>
        <p:nvSpPr>
          <p:cNvPr id="6" name="Fußzeilenplatzhalter 5"/>
          <p:cNvSpPr>
            <a:spLocks noGrp="1"/>
          </p:cNvSpPr>
          <p:nvPr>
            <p:ph type="ftr" sz="quarter" idx="11"/>
          </p:nvPr>
        </p:nvSpPr>
        <p:spPr/>
        <p:txBody>
          <a:bodyPr/>
          <a:lstStyle>
            <a:lvl1pPr>
              <a:defRPr/>
            </a:lvl1pPr>
          </a:lstStyle>
          <a:p>
            <a:endParaRPr lang="de-DE">
              <a:solidFill>
                <a:srgbClr val="FFFFFF"/>
              </a:solidFill>
            </a:endParaRPr>
          </a:p>
        </p:txBody>
      </p:sp>
      <p:sp>
        <p:nvSpPr>
          <p:cNvPr id="7" name="Foliennummernplatzhalter 6"/>
          <p:cNvSpPr>
            <a:spLocks noGrp="1"/>
          </p:cNvSpPr>
          <p:nvPr>
            <p:ph type="sldNum" sz="quarter" idx="12"/>
          </p:nvPr>
        </p:nvSpPr>
        <p:spPr/>
        <p:txBody>
          <a:bodyPr/>
          <a:lstStyle>
            <a:lvl1pPr>
              <a:defRPr/>
            </a:lvl1pPr>
          </a:lstStyle>
          <a:p>
            <a:fld id="{3FA33A8E-6011-024E-A2DE-8C83793B9C2D}"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1304520672"/>
      </p:ext>
    </p:extLst>
  </p:cSld>
  <p:clrMapOvr>
    <a:masterClrMapping/>
  </p:clrMapOvr>
  <p:transition spd="slow"/>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solidFill>
                <a:srgbClr val="FFFFFF"/>
              </a:solidFill>
            </a:endParaRPr>
          </a:p>
        </p:txBody>
      </p:sp>
      <p:sp>
        <p:nvSpPr>
          <p:cNvPr id="5" name="Fußzeilenplatzhalter 4"/>
          <p:cNvSpPr>
            <a:spLocks noGrp="1"/>
          </p:cNvSpPr>
          <p:nvPr>
            <p:ph type="ftr" sz="quarter" idx="11"/>
          </p:nvPr>
        </p:nvSpPr>
        <p:spPr/>
        <p:txBody>
          <a:bodyPr/>
          <a:lstStyle>
            <a:lvl1pPr>
              <a:defRPr/>
            </a:lvl1pPr>
          </a:lstStyle>
          <a:p>
            <a:endParaRPr lang="de-DE">
              <a:solidFill>
                <a:srgbClr val="FFFFFF"/>
              </a:solidFill>
            </a:endParaRPr>
          </a:p>
        </p:txBody>
      </p:sp>
      <p:sp>
        <p:nvSpPr>
          <p:cNvPr id="6" name="Foliennummernplatzhalter 5"/>
          <p:cNvSpPr>
            <a:spLocks noGrp="1"/>
          </p:cNvSpPr>
          <p:nvPr>
            <p:ph type="sldNum" sz="quarter" idx="12"/>
          </p:nvPr>
        </p:nvSpPr>
        <p:spPr/>
        <p:txBody>
          <a:bodyPr/>
          <a:lstStyle>
            <a:lvl1pPr>
              <a:defRPr/>
            </a:lvl1pPr>
          </a:lstStyle>
          <a:p>
            <a:fld id="{3454ACD1-E738-6842-9D94-132233D9820C}"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2056991894"/>
      </p:ext>
    </p:extLst>
  </p:cSld>
  <p:clrMapOvr>
    <a:masterClrMapping/>
  </p:clrMapOvr>
  <p:transition spd="slow"/>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67500" y="266700"/>
            <a:ext cx="2095500" cy="5524500"/>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381000" y="266700"/>
            <a:ext cx="6134100" cy="55245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solidFill>
                <a:srgbClr val="FFFFFF"/>
              </a:solidFill>
            </a:endParaRPr>
          </a:p>
        </p:txBody>
      </p:sp>
      <p:sp>
        <p:nvSpPr>
          <p:cNvPr id="5" name="Fußzeilenplatzhalter 4"/>
          <p:cNvSpPr>
            <a:spLocks noGrp="1"/>
          </p:cNvSpPr>
          <p:nvPr>
            <p:ph type="ftr" sz="quarter" idx="11"/>
          </p:nvPr>
        </p:nvSpPr>
        <p:spPr/>
        <p:txBody>
          <a:bodyPr/>
          <a:lstStyle>
            <a:lvl1pPr>
              <a:defRPr/>
            </a:lvl1pPr>
          </a:lstStyle>
          <a:p>
            <a:endParaRPr lang="de-DE">
              <a:solidFill>
                <a:srgbClr val="FFFFFF"/>
              </a:solidFill>
            </a:endParaRPr>
          </a:p>
        </p:txBody>
      </p:sp>
      <p:sp>
        <p:nvSpPr>
          <p:cNvPr id="6" name="Foliennummernplatzhalter 5"/>
          <p:cNvSpPr>
            <a:spLocks noGrp="1"/>
          </p:cNvSpPr>
          <p:nvPr>
            <p:ph type="sldNum" sz="quarter" idx="12"/>
          </p:nvPr>
        </p:nvSpPr>
        <p:spPr/>
        <p:txBody>
          <a:bodyPr/>
          <a:lstStyle>
            <a:lvl1pPr>
              <a:defRPr/>
            </a:lvl1pPr>
          </a:lstStyle>
          <a:p>
            <a:fld id="{64724990-3F65-EA4C-8DD5-61354494500C}"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164590378"/>
      </p:ext>
    </p:extLst>
  </p:cSld>
  <p:clrMapOvr>
    <a:masterClrMapping/>
  </p:clrMapOvr>
  <p:transition spd="slow"/>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381000" y="266700"/>
            <a:ext cx="7772400" cy="11049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1035050" y="1676400"/>
            <a:ext cx="3787775" cy="4114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iagrammplatzhalter 3"/>
          <p:cNvSpPr>
            <a:spLocks noGrp="1"/>
          </p:cNvSpPr>
          <p:nvPr>
            <p:ph type="chart" sz="half" idx="2"/>
          </p:nvPr>
        </p:nvSpPr>
        <p:spPr>
          <a:xfrm>
            <a:off x="4975225" y="1676400"/>
            <a:ext cx="3787775" cy="4114800"/>
          </a:xfrm>
        </p:spPr>
        <p:txBody>
          <a:bodyPr/>
          <a:lstStyle/>
          <a:p>
            <a:endParaRPr lang="de-DE"/>
          </a:p>
        </p:txBody>
      </p:sp>
      <p:sp>
        <p:nvSpPr>
          <p:cNvPr id="5" name="Datumsplatzhalter 4"/>
          <p:cNvSpPr>
            <a:spLocks noGrp="1"/>
          </p:cNvSpPr>
          <p:nvPr>
            <p:ph type="dt" sz="half" idx="10"/>
          </p:nvPr>
        </p:nvSpPr>
        <p:spPr>
          <a:xfrm>
            <a:off x="381000" y="6172200"/>
            <a:ext cx="1905000" cy="457200"/>
          </a:xfrm>
        </p:spPr>
        <p:txBody>
          <a:bodyPr/>
          <a:lstStyle>
            <a:lvl1pPr>
              <a:defRPr/>
            </a:lvl1pPr>
          </a:lstStyle>
          <a:p>
            <a:endParaRPr lang="de-DE">
              <a:solidFill>
                <a:srgbClr val="FFFFFF"/>
              </a:solidFill>
            </a:endParaRPr>
          </a:p>
        </p:txBody>
      </p:sp>
      <p:sp>
        <p:nvSpPr>
          <p:cNvPr id="6" name="Fußzeilenplatzhalter 5"/>
          <p:cNvSpPr>
            <a:spLocks noGrp="1"/>
          </p:cNvSpPr>
          <p:nvPr>
            <p:ph type="ftr" sz="quarter" idx="11"/>
          </p:nvPr>
        </p:nvSpPr>
        <p:spPr>
          <a:xfrm>
            <a:off x="3124200" y="6172200"/>
            <a:ext cx="2895600" cy="457200"/>
          </a:xfrm>
        </p:spPr>
        <p:txBody>
          <a:bodyPr/>
          <a:lstStyle>
            <a:lvl1pPr>
              <a:defRPr/>
            </a:lvl1pPr>
          </a:lstStyle>
          <a:p>
            <a:endParaRPr lang="de-DE">
              <a:solidFill>
                <a:srgbClr val="FFFFFF"/>
              </a:solidFill>
            </a:endParaRPr>
          </a:p>
        </p:txBody>
      </p:sp>
      <p:sp>
        <p:nvSpPr>
          <p:cNvPr id="7" name="Foliennummernplatzhalter 6"/>
          <p:cNvSpPr>
            <a:spLocks noGrp="1"/>
          </p:cNvSpPr>
          <p:nvPr>
            <p:ph type="sldNum" sz="quarter" idx="12"/>
          </p:nvPr>
        </p:nvSpPr>
        <p:spPr>
          <a:xfrm>
            <a:off x="6858000" y="6172200"/>
            <a:ext cx="1905000" cy="457200"/>
          </a:xfrm>
        </p:spPr>
        <p:txBody>
          <a:bodyPr/>
          <a:lstStyle>
            <a:lvl1pPr>
              <a:defRPr/>
            </a:lvl1pPr>
          </a:lstStyle>
          <a:p>
            <a:fld id="{863685DE-A53C-1240-8114-C1FB1C79D0DD}"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1362471219"/>
      </p:ext>
    </p:extLst>
  </p:cSld>
  <p:clrMapOvr>
    <a:masterClrMapping/>
  </p:clrMapOvr>
  <p:transition spd="slow"/>
</p:sldLayout>
</file>

<file path=ppt/slideLayouts/slideLayout12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81000" y="266700"/>
            <a:ext cx="8382000" cy="55245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a:xfrm>
            <a:off x="381000" y="6172200"/>
            <a:ext cx="1905000" cy="457200"/>
          </a:xfrm>
        </p:spPr>
        <p:txBody>
          <a:bodyPr/>
          <a:lstStyle>
            <a:lvl1pPr>
              <a:defRPr/>
            </a:lvl1pPr>
          </a:lstStyle>
          <a:p>
            <a:endParaRPr lang="de-DE">
              <a:solidFill>
                <a:srgbClr val="FFFFFF"/>
              </a:solidFill>
            </a:endParaRPr>
          </a:p>
        </p:txBody>
      </p:sp>
      <p:sp>
        <p:nvSpPr>
          <p:cNvPr id="4" name="Fußzeilenplatzhalter 3"/>
          <p:cNvSpPr>
            <a:spLocks noGrp="1"/>
          </p:cNvSpPr>
          <p:nvPr>
            <p:ph type="ftr" sz="quarter" idx="11"/>
          </p:nvPr>
        </p:nvSpPr>
        <p:spPr>
          <a:xfrm>
            <a:off x="3124200" y="6172200"/>
            <a:ext cx="2895600" cy="457200"/>
          </a:xfrm>
        </p:spPr>
        <p:txBody>
          <a:bodyPr/>
          <a:lstStyle>
            <a:lvl1pPr>
              <a:defRPr/>
            </a:lvl1pPr>
          </a:lstStyle>
          <a:p>
            <a:endParaRPr lang="de-DE">
              <a:solidFill>
                <a:srgbClr val="FFFFFF"/>
              </a:solidFill>
            </a:endParaRPr>
          </a:p>
        </p:txBody>
      </p:sp>
      <p:sp>
        <p:nvSpPr>
          <p:cNvPr id="5" name="Foliennummernplatzhalter 4"/>
          <p:cNvSpPr>
            <a:spLocks noGrp="1"/>
          </p:cNvSpPr>
          <p:nvPr>
            <p:ph type="sldNum" sz="quarter" idx="12"/>
          </p:nvPr>
        </p:nvSpPr>
        <p:spPr>
          <a:xfrm>
            <a:off x="6858000" y="6172200"/>
            <a:ext cx="1905000" cy="457200"/>
          </a:xfrm>
        </p:spPr>
        <p:txBody>
          <a:bodyPr/>
          <a:lstStyle>
            <a:lvl1pPr>
              <a:defRPr/>
            </a:lvl1pPr>
          </a:lstStyle>
          <a:p>
            <a:fld id="{7DF26B05-0E8D-0748-8B24-2AB9164E5C44}"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3434582975"/>
      </p:ext>
    </p:extLst>
  </p:cSld>
  <p:clrMapOvr>
    <a:masterClrMapping/>
  </p:clrMapOvr>
  <p:transition spd="slow"/>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381000" y="2286000"/>
            <a:ext cx="7772400" cy="1143000"/>
          </a:xfrm>
        </p:spPr>
        <p:txBody>
          <a:bodyPr/>
          <a:lstStyle>
            <a:lvl1pPr>
              <a:defRPr/>
            </a:lvl1pPr>
          </a:lstStyle>
          <a:p>
            <a:pPr lvl="0"/>
            <a:r>
              <a:rPr lang="de-DE" noProof="0" smtClean="0"/>
              <a:t>Mastertitelformat bearbeiten</a:t>
            </a:r>
          </a:p>
        </p:txBody>
      </p:sp>
      <p:sp>
        <p:nvSpPr>
          <p:cNvPr id="3076"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charset="0"/>
              <a:buNone/>
              <a:defRPr/>
            </a:lvl1pPr>
          </a:lstStyle>
          <a:p>
            <a:pPr lvl="0"/>
            <a:r>
              <a:rPr lang="de-DE" noProof="0" smtClean="0"/>
              <a:t>Master-Untertitelformat bearbeiten</a:t>
            </a:r>
          </a:p>
        </p:txBody>
      </p:sp>
      <p:sp>
        <p:nvSpPr>
          <p:cNvPr id="3077" name="Rectangle 5"/>
          <p:cNvSpPr>
            <a:spLocks noGrp="1" noChangeArrowheads="1"/>
          </p:cNvSpPr>
          <p:nvPr>
            <p:ph type="dt" sz="quarter" idx="2"/>
          </p:nvPr>
        </p:nvSpPr>
        <p:spPr>
          <a:xfrm>
            <a:off x="381000" y="6248400"/>
            <a:ext cx="1905000" cy="457200"/>
          </a:xfrm>
        </p:spPr>
        <p:txBody>
          <a:bodyPr/>
          <a:lstStyle>
            <a:lvl1pPr>
              <a:defRPr/>
            </a:lvl1pPr>
          </a:lstStyle>
          <a:p>
            <a:endParaRPr lang="de-DE">
              <a:solidFill>
                <a:srgbClr val="FFFFFF"/>
              </a:solidFill>
            </a:endParaRPr>
          </a:p>
        </p:txBody>
      </p:sp>
      <p:sp>
        <p:nvSpPr>
          <p:cNvPr id="3078" name="Rectangle 6"/>
          <p:cNvSpPr>
            <a:spLocks noGrp="1" noChangeArrowheads="1"/>
          </p:cNvSpPr>
          <p:nvPr>
            <p:ph type="ftr" sz="quarter" idx="3"/>
          </p:nvPr>
        </p:nvSpPr>
        <p:spPr>
          <a:xfrm>
            <a:off x="3124200" y="6248400"/>
            <a:ext cx="2895600" cy="457200"/>
          </a:xfrm>
        </p:spPr>
        <p:txBody>
          <a:bodyPr/>
          <a:lstStyle>
            <a:lvl1pPr>
              <a:defRPr/>
            </a:lvl1pPr>
          </a:lstStyle>
          <a:p>
            <a:endParaRPr lang="de-DE">
              <a:solidFill>
                <a:srgbClr val="FFFFFF"/>
              </a:solidFill>
            </a:endParaRPr>
          </a:p>
        </p:txBody>
      </p:sp>
      <p:sp>
        <p:nvSpPr>
          <p:cNvPr id="3079" name="Rectangle 7"/>
          <p:cNvSpPr>
            <a:spLocks noGrp="1" noChangeArrowheads="1"/>
          </p:cNvSpPr>
          <p:nvPr>
            <p:ph type="sldNum" sz="quarter" idx="4"/>
          </p:nvPr>
        </p:nvSpPr>
        <p:spPr>
          <a:xfrm>
            <a:off x="6858000" y="6248400"/>
            <a:ext cx="1905000" cy="457200"/>
          </a:xfrm>
        </p:spPr>
        <p:txBody>
          <a:bodyPr/>
          <a:lstStyle>
            <a:lvl1pPr>
              <a:defRPr/>
            </a:lvl1pPr>
          </a:lstStyle>
          <a:p>
            <a:fld id="{7309BD71-2166-1543-9A63-8D7F7006E367}"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3105348460"/>
      </p:ext>
    </p:extLst>
  </p:cSld>
  <p:clrMapOvr>
    <a:masterClrMapping/>
  </p:clrMapOvr>
  <p:transition spd="slow"/>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solidFill>
                <a:srgbClr val="FFFFFF"/>
              </a:solidFill>
            </a:endParaRPr>
          </a:p>
        </p:txBody>
      </p:sp>
      <p:sp>
        <p:nvSpPr>
          <p:cNvPr id="5" name="Fußzeilenplatzhalter 4"/>
          <p:cNvSpPr>
            <a:spLocks noGrp="1"/>
          </p:cNvSpPr>
          <p:nvPr>
            <p:ph type="ftr" sz="quarter" idx="11"/>
          </p:nvPr>
        </p:nvSpPr>
        <p:spPr/>
        <p:txBody>
          <a:bodyPr/>
          <a:lstStyle>
            <a:lvl1pPr>
              <a:defRPr/>
            </a:lvl1pPr>
          </a:lstStyle>
          <a:p>
            <a:endParaRPr lang="de-DE">
              <a:solidFill>
                <a:srgbClr val="FFFFFF"/>
              </a:solidFill>
            </a:endParaRPr>
          </a:p>
        </p:txBody>
      </p:sp>
      <p:sp>
        <p:nvSpPr>
          <p:cNvPr id="6" name="Foliennummernplatzhalter 5"/>
          <p:cNvSpPr>
            <a:spLocks noGrp="1"/>
          </p:cNvSpPr>
          <p:nvPr>
            <p:ph type="sldNum" sz="quarter" idx="12"/>
          </p:nvPr>
        </p:nvSpPr>
        <p:spPr/>
        <p:txBody>
          <a:bodyPr/>
          <a:lstStyle>
            <a:lvl1pPr>
              <a:defRPr/>
            </a:lvl1pPr>
          </a:lstStyle>
          <a:p>
            <a:fld id="{81C42C5F-E6F2-414E-A689-59DD0236AB8B}"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1556034405"/>
      </p:ext>
    </p:extLst>
  </p:cSld>
  <p:clrMapOvr>
    <a:masterClrMapping/>
  </p:clrMapOvr>
  <p:transition spd="slow"/>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Datumsplatzhalter 3"/>
          <p:cNvSpPr>
            <a:spLocks noGrp="1"/>
          </p:cNvSpPr>
          <p:nvPr>
            <p:ph type="dt" sz="half" idx="10"/>
          </p:nvPr>
        </p:nvSpPr>
        <p:spPr/>
        <p:txBody>
          <a:bodyPr/>
          <a:lstStyle>
            <a:lvl1pPr>
              <a:defRPr/>
            </a:lvl1pPr>
          </a:lstStyle>
          <a:p>
            <a:endParaRPr lang="de-DE">
              <a:solidFill>
                <a:srgbClr val="FFFFFF"/>
              </a:solidFill>
            </a:endParaRPr>
          </a:p>
        </p:txBody>
      </p:sp>
      <p:sp>
        <p:nvSpPr>
          <p:cNvPr id="5" name="Fußzeilenplatzhalter 4"/>
          <p:cNvSpPr>
            <a:spLocks noGrp="1"/>
          </p:cNvSpPr>
          <p:nvPr>
            <p:ph type="ftr" sz="quarter" idx="11"/>
          </p:nvPr>
        </p:nvSpPr>
        <p:spPr/>
        <p:txBody>
          <a:bodyPr/>
          <a:lstStyle>
            <a:lvl1pPr>
              <a:defRPr/>
            </a:lvl1pPr>
          </a:lstStyle>
          <a:p>
            <a:endParaRPr lang="de-DE">
              <a:solidFill>
                <a:srgbClr val="FFFFFF"/>
              </a:solidFill>
            </a:endParaRPr>
          </a:p>
        </p:txBody>
      </p:sp>
      <p:sp>
        <p:nvSpPr>
          <p:cNvPr id="6" name="Foliennummernplatzhalter 5"/>
          <p:cNvSpPr>
            <a:spLocks noGrp="1"/>
          </p:cNvSpPr>
          <p:nvPr>
            <p:ph type="sldNum" sz="quarter" idx="12"/>
          </p:nvPr>
        </p:nvSpPr>
        <p:spPr/>
        <p:txBody>
          <a:bodyPr/>
          <a:lstStyle>
            <a:lvl1pPr>
              <a:defRPr/>
            </a:lvl1pPr>
          </a:lstStyle>
          <a:p>
            <a:fld id="{7D12D5DB-D394-664C-90DE-42CE4B526F06}"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366479879"/>
      </p:ext>
    </p:extLst>
  </p:cSld>
  <p:clrMapOvr>
    <a:masterClrMapping/>
  </p:clrMapOvr>
  <p:transition spd="slow"/>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solidFill>
                <a:srgbClr val="FFFFFF"/>
              </a:solidFill>
            </a:endParaRPr>
          </a:p>
        </p:txBody>
      </p:sp>
      <p:sp>
        <p:nvSpPr>
          <p:cNvPr id="6" name="Fußzeilenplatzhalter 5"/>
          <p:cNvSpPr>
            <a:spLocks noGrp="1"/>
          </p:cNvSpPr>
          <p:nvPr>
            <p:ph type="ftr" sz="quarter" idx="11"/>
          </p:nvPr>
        </p:nvSpPr>
        <p:spPr/>
        <p:txBody>
          <a:bodyPr/>
          <a:lstStyle>
            <a:lvl1pPr>
              <a:defRPr/>
            </a:lvl1pPr>
          </a:lstStyle>
          <a:p>
            <a:endParaRPr lang="de-DE">
              <a:solidFill>
                <a:srgbClr val="FFFFFF"/>
              </a:solidFill>
            </a:endParaRPr>
          </a:p>
        </p:txBody>
      </p:sp>
      <p:sp>
        <p:nvSpPr>
          <p:cNvPr id="7" name="Foliennummernplatzhalter 6"/>
          <p:cNvSpPr>
            <a:spLocks noGrp="1"/>
          </p:cNvSpPr>
          <p:nvPr>
            <p:ph type="sldNum" sz="quarter" idx="12"/>
          </p:nvPr>
        </p:nvSpPr>
        <p:spPr/>
        <p:txBody>
          <a:bodyPr/>
          <a:lstStyle>
            <a:lvl1pPr>
              <a:defRPr/>
            </a:lvl1pPr>
          </a:lstStyle>
          <a:p>
            <a:fld id="{9FD62B75-1923-1F41-8FA2-0BF104BA8A77}"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1108002928"/>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9B2FE36-950A-4A26-B217-A910CE101548}" type="slidenum">
              <a:rPr lang="de-DE">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20055788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solidFill>
                <a:srgbClr val="FFFFFF"/>
              </a:solidFill>
            </a:endParaRPr>
          </a:p>
        </p:txBody>
      </p:sp>
      <p:sp>
        <p:nvSpPr>
          <p:cNvPr id="8" name="Fußzeilenplatzhalter 7"/>
          <p:cNvSpPr>
            <a:spLocks noGrp="1"/>
          </p:cNvSpPr>
          <p:nvPr>
            <p:ph type="ftr" sz="quarter" idx="11"/>
          </p:nvPr>
        </p:nvSpPr>
        <p:spPr/>
        <p:txBody>
          <a:bodyPr/>
          <a:lstStyle>
            <a:lvl1pPr>
              <a:defRPr/>
            </a:lvl1pPr>
          </a:lstStyle>
          <a:p>
            <a:endParaRPr lang="de-DE">
              <a:solidFill>
                <a:srgbClr val="FFFFFF"/>
              </a:solidFill>
            </a:endParaRPr>
          </a:p>
        </p:txBody>
      </p:sp>
      <p:sp>
        <p:nvSpPr>
          <p:cNvPr id="9" name="Foliennummernplatzhalter 8"/>
          <p:cNvSpPr>
            <a:spLocks noGrp="1"/>
          </p:cNvSpPr>
          <p:nvPr>
            <p:ph type="sldNum" sz="quarter" idx="12"/>
          </p:nvPr>
        </p:nvSpPr>
        <p:spPr/>
        <p:txBody>
          <a:bodyPr/>
          <a:lstStyle>
            <a:lvl1pPr>
              <a:defRPr/>
            </a:lvl1pPr>
          </a:lstStyle>
          <a:p>
            <a:fld id="{AEC38B94-42F7-8441-A75C-DA05423D94E4}"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2942552853"/>
      </p:ext>
    </p:extLst>
  </p:cSld>
  <p:clrMapOvr>
    <a:masterClrMapping/>
  </p:clrMapOvr>
  <p:transition spd="slow"/>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lvl1pPr>
              <a:defRPr/>
            </a:lvl1pPr>
          </a:lstStyle>
          <a:p>
            <a:endParaRPr lang="de-DE">
              <a:solidFill>
                <a:srgbClr val="FFFFFF"/>
              </a:solidFill>
            </a:endParaRPr>
          </a:p>
        </p:txBody>
      </p:sp>
      <p:sp>
        <p:nvSpPr>
          <p:cNvPr id="4" name="Fußzeilenplatzhalter 3"/>
          <p:cNvSpPr>
            <a:spLocks noGrp="1"/>
          </p:cNvSpPr>
          <p:nvPr>
            <p:ph type="ftr" sz="quarter" idx="11"/>
          </p:nvPr>
        </p:nvSpPr>
        <p:spPr/>
        <p:txBody>
          <a:bodyPr/>
          <a:lstStyle>
            <a:lvl1pPr>
              <a:defRPr/>
            </a:lvl1pPr>
          </a:lstStyle>
          <a:p>
            <a:endParaRPr lang="de-DE">
              <a:solidFill>
                <a:srgbClr val="FFFFFF"/>
              </a:solidFill>
            </a:endParaRPr>
          </a:p>
        </p:txBody>
      </p:sp>
      <p:sp>
        <p:nvSpPr>
          <p:cNvPr id="5" name="Foliennummernplatzhalter 4"/>
          <p:cNvSpPr>
            <a:spLocks noGrp="1"/>
          </p:cNvSpPr>
          <p:nvPr>
            <p:ph type="sldNum" sz="quarter" idx="12"/>
          </p:nvPr>
        </p:nvSpPr>
        <p:spPr/>
        <p:txBody>
          <a:bodyPr/>
          <a:lstStyle>
            <a:lvl1pPr>
              <a:defRPr/>
            </a:lvl1pPr>
          </a:lstStyle>
          <a:p>
            <a:fld id="{52BCDE33-E935-094D-82C0-90FE4D719BB5}"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3982137491"/>
      </p:ext>
    </p:extLst>
  </p:cSld>
  <p:clrMapOvr>
    <a:masterClrMapping/>
  </p:clrMapOvr>
  <p:transition spd="slow"/>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solidFill>
                <a:srgbClr val="FFFFFF"/>
              </a:solidFill>
            </a:endParaRPr>
          </a:p>
        </p:txBody>
      </p:sp>
      <p:sp>
        <p:nvSpPr>
          <p:cNvPr id="3" name="Fußzeilenplatzhalter 2"/>
          <p:cNvSpPr>
            <a:spLocks noGrp="1"/>
          </p:cNvSpPr>
          <p:nvPr>
            <p:ph type="ftr" sz="quarter" idx="11"/>
          </p:nvPr>
        </p:nvSpPr>
        <p:spPr/>
        <p:txBody>
          <a:bodyPr/>
          <a:lstStyle>
            <a:lvl1pPr>
              <a:defRPr/>
            </a:lvl1pPr>
          </a:lstStyle>
          <a:p>
            <a:endParaRPr lang="de-DE">
              <a:solidFill>
                <a:srgbClr val="FFFFFF"/>
              </a:solidFill>
            </a:endParaRPr>
          </a:p>
        </p:txBody>
      </p:sp>
      <p:sp>
        <p:nvSpPr>
          <p:cNvPr id="4" name="Foliennummernplatzhalter 3"/>
          <p:cNvSpPr>
            <a:spLocks noGrp="1"/>
          </p:cNvSpPr>
          <p:nvPr>
            <p:ph type="sldNum" sz="quarter" idx="12"/>
          </p:nvPr>
        </p:nvSpPr>
        <p:spPr/>
        <p:txBody>
          <a:bodyPr/>
          <a:lstStyle>
            <a:lvl1pPr>
              <a:defRPr/>
            </a:lvl1pPr>
          </a:lstStyle>
          <a:p>
            <a:fld id="{7BFE9F40-FD31-0545-B041-FCAEB0DE1731}"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1972073735"/>
      </p:ext>
    </p:extLst>
  </p:cSld>
  <p:clrMapOvr>
    <a:masterClrMapping/>
  </p:clrMapOvr>
  <p:transition spd="slow"/>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lvl1pPr>
              <a:defRPr/>
            </a:lvl1pPr>
          </a:lstStyle>
          <a:p>
            <a:endParaRPr lang="de-DE">
              <a:solidFill>
                <a:srgbClr val="FFFFFF"/>
              </a:solidFill>
            </a:endParaRPr>
          </a:p>
        </p:txBody>
      </p:sp>
      <p:sp>
        <p:nvSpPr>
          <p:cNvPr id="6" name="Fußzeilenplatzhalter 5"/>
          <p:cNvSpPr>
            <a:spLocks noGrp="1"/>
          </p:cNvSpPr>
          <p:nvPr>
            <p:ph type="ftr" sz="quarter" idx="11"/>
          </p:nvPr>
        </p:nvSpPr>
        <p:spPr/>
        <p:txBody>
          <a:bodyPr/>
          <a:lstStyle>
            <a:lvl1pPr>
              <a:defRPr/>
            </a:lvl1pPr>
          </a:lstStyle>
          <a:p>
            <a:endParaRPr lang="de-DE">
              <a:solidFill>
                <a:srgbClr val="FFFFFF"/>
              </a:solidFill>
            </a:endParaRPr>
          </a:p>
        </p:txBody>
      </p:sp>
      <p:sp>
        <p:nvSpPr>
          <p:cNvPr id="7" name="Foliennummernplatzhalter 6"/>
          <p:cNvSpPr>
            <a:spLocks noGrp="1"/>
          </p:cNvSpPr>
          <p:nvPr>
            <p:ph type="sldNum" sz="quarter" idx="12"/>
          </p:nvPr>
        </p:nvSpPr>
        <p:spPr/>
        <p:txBody>
          <a:bodyPr/>
          <a:lstStyle>
            <a:lvl1pPr>
              <a:defRPr/>
            </a:lvl1pPr>
          </a:lstStyle>
          <a:p>
            <a:fld id="{628026AD-B5D1-5345-AF2F-6195065CD14E}"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1582322926"/>
      </p:ext>
    </p:extLst>
  </p:cSld>
  <p:clrMapOvr>
    <a:masterClrMapping/>
  </p:clrMapOvr>
  <p:transition spd="slow"/>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lvl1pPr>
              <a:defRPr/>
            </a:lvl1pPr>
          </a:lstStyle>
          <a:p>
            <a:endParaRPr lang="de-DE">
              <a:solidFill>
                <a:srgbClr val="FFFFFF"/>
              </a:solidFill>
            </a:endParaRPr>
          </a:p>
        </p:txBody>
      </p:sp>
      <p:sp>
        <p:nvSpPr>
          <p:cNvPr id="6" name="Fußzeilenplatzhalter 5"/>
          <p:cNvSpPr>
            <a:spLocks noGrp="1"/>
          </p:cNvSpPr>
          <p:nvPr>
            <p:ph type="ftr" sz="quarter" idx="11"/>
          </p:nvPr>
        </p:nvSpPr>
        <p:spPr/>
        <p:txBody>
          <a:bodyPr/>
          <a:lstStyle>
            <a:lvl1pPr>
              <a:defRPr/>
            </a:lvl1pPr>
          </a:lstStyle>
          <a:p>
            <a:endParaRPr lang="de-DE">
              <a:solidFill>
                <a:srgbClr val="FFFFFF"/>
              </a:solidFill>
            </a:endParaRPr>
          </a:p>
        </p:txBody>
      </p:sp>
      <p:sp>
        <p:nvSpPr>
          <p:cNvPr id="7" name="Foliennummernplatzhalter 6"/>
          <p:cNvSpPr>
            <a:spLocks noGrp="1"/>
          </p:cNvSpPr>
          <p:nvPr>
            <p:ph type="sldNum" sz="quarter" idx="12"/>
          </p:nvPr>
        </p:nvSpPr>
        <p:spPr/>
        <p:txBody>
          <a:bodyPr/>
          <a:lstStyle>
            <a:lvl1pPr>
              <a:defRPr/>
            </a:lvl1pPr>
          </a:lstStyle>
          <a:p>
            <a:fld id="{3FA33A8E-6011-024E-A2DE-8C83793B9C2D}"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3730035859"/>
      </p:ext>
    </p:extLst>
  </p:cSld>
  <p:clrMapOvr>
    <a:masterClrMapping/>
  </p:clrMapOvr>
  <p:transition spd="slow"/>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solidFill>
                <a:srgbClr val="FFFFFF"/>
              </a:solidFill>
            </a:endParaRPr>
          </a:p>
        </p:txBody>
      </p:sp>
      <p:sp>
        <p:nvSpPr>
          <p:cNvPr id="5" name="Fußzeilenplatzhalter 4"/>
          <p:cNvSpPr>
            <a:spLocks noGrp="1"/>
          </p:cNvSpPr>
          <p:nvPr>
            <p:ph type="ftr" sz="quarter" idx="11"/>
          </p:nvPr>
        </p:nvSpPr>
        <p:spPr/>
        <p:txBody>
          <a:bodyPr/>
          <a:lstStyle>
            <a:lvl1pPr>
              <a:defRPr/>
            </a:lvl1pPr>
          </a:lstStyle>
          <a:p>
            <a:endParaRPr lang="de-DE">
              <a:solidFill>
                <a:srgbClr val="FFFFFF"/>
              </a:solidFill>
            </a:endParaRPr>
          </a:p>
        </p:txBody>
      </p:sp>
      <p:sp>
        <p:nvSpPr>
          <p:cNvPr id="6" name="Foliennummernplatzhalter 5"/>
          <p:cNvSpPr>
            <a:spLocks noGrp="1"/>
          </p:cNvSpPr>
          <p:nvPr>
            <p:ph type="sldNum" sz="quarter" idx="12"/>
          </p:nvPr>
        </p:nvSpPr>
        <p:spPr/>
        <p:txBody>
          <a:bodyPr/>
          <a:lstStyle>
            <a:lvl1pPr>
              <a:defRPr/>
            </a:lvl1pPr>
          </a:lstStyle>
          <a:p>
            <a:fld id="{3454ACD1-E738-6842-9D94-132233D9820C}"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2648582183"/>
      </p:ext>
    </p:extLst>
  </p:cSld>
  <p:clrMapOvr>
    <a:masterClrMapping/>
  </p:clrMapOvr>
  <p:transition spd="slow"/>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67500" y="266700"/>
            <a:ext cx="2095500" cy="5524500"/>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381000" y="266700"/>
            <a:ext cx="6134100" cy="55245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solidFill>
                <a:srgbClr val="FFFFFF"/>
              </a:solidFill>
            </a:endParaRPr>
          </a:p>
        </p:txBody>
      </p:sp>
      <p:sp>
        <p:nvSpPr>
          <p:cNvPr id="5" name="Fußzeilenplatzhalter 4"/>
          <p:cNvSpPr>
            <a:spLocks noGrp="1"/>
          </p:cNvSpPr>
          <p:nvPr>
            <p:ph type="ftr" sz="quarter" idx="11"/>
          </p:nvPr>
        </p:nvSpPr>
        <p:spPr/>
        <p:txBody>
          <a:bodyPr/>
          <a:lstStyle>
            <a:lvl1pPr>
              <a:defRPr/>
            </a:lvl1pPr>
          </a:lstStyle>
          <a:p>
            <a:endParaRPr lang="de-DE">
              <a:solidFill>
                <a:srgbClr val="FFFFFF"/>
              </a:solidFill>
            </a:endParaRPr>
          </a:p>
        </p:txBody>
      </p:sp>
      <p:sp>
        <p:nvSpPr>
          <p:cNvPr id="6" name="Foliennummernplatzhalter 5"/>
          <p:cNvSpPr>
            <a:spLocks noGrp="1"/>
          </p:cNvSpPr>
          <p:nvPr>
            <p:ph type="sldNum" sz="quarter" idx="12"/>
          </p:nvPr>
        </p:nvSpPr>
        <p:spPr/>
        <p:txBody>
          <a:bodyPr/>
          <a:lstStyle>
            <a:lvl1pPr>
              <a:defRPr/>
            </a:lvl1pPr>
          </a:lstStyle>
          <a:p>
            <a:fld id="{64724990-3F65-EA4C-8DD5-61354494500C}"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1424801064"/>
      </p:ext>
    </p:extLst>
  </p:cSld>
  <p:clrMapOvr>
    <a:masterClrMapping/>
  </p:clrMapOvr>
  <p:transition spd="slow"/>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381000" y="266700"/>
            <a:ext cx="7772400" cy="11049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1035050" y="1676400"/>
            <a:ext cx="3787775" cy="4114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iagrammplatzhalter 3"/>
          <p:cNvSpPr>
            <a:spLocks noGrp="1"/>
          </p:cNvSpPr>
          <p:nvPr>
            <p:ph type="chart" sz="half" idx="2"/>
          </p:nvPr>
        </p:nvSpPr>
        <p:spPr>
          <a:xfrm>
            <a:off x="4975225" y="1676400"/>
            <a:ext cx="3787775" cy="4114800"/>
          </a:xfrm>
        </p:spPr>
        <p:txBody>
          <a:bodyPr/>
          <a:lstStyle/>
          <a:p>
            <a:endParaRPr lang="de-DE"/>
          </a:p>
        </p:txBody>
      </p:sp>
      <p:sp>
        <p:nvSpPr>
          <p:cNvPr id="5" name="Datumsplatzhalter 4"/>
          <p:cNvSpPr>
            <a:spLocks noGrp="1"/>
          </p:cNvSpPr>
          <p:nvPr>
            <p:ph type="dt" sz="half" idx="10"/>
          </p:nvPr>
        </p:nvSpPr>
        <p:spPr>
          <a:xfrm>
            <a:off x="381000" y="6172200"/>
            <a:ext cx="1905000" cy="457200"/>
          </a:xfrm>
        </p:spPr>
        <p:txBody>
          <a:bodyPr/>
          <a:lstStyle>
            <a:lvl1pPr>
              <a:defRPr/>
            </a:lvl1pPr>
          </a:lstStyle>
          <a:p>
            <a:endParaRPr lang="de-DE">
              <a:solidFill>
                <a:srgbClr val="FFFFFF"/>
              </a:solidFill>
            </a:endParaRPr>
          </a:p>
        </p:txBody>
      </p:sp>
      <p:sp>
        <p:nvSpPr>
          <p:cNvPr id="6" name="Fußzeilenplatzhalter 5"/>
          <p:cNvSpPr>
            <a:spLocks noGrp="1"/>
          </p:cNvSpPr>
          <p:nvPr>
            <p:ph type="ftr" sz="quarter" idx="11"/>
          </p:nvPr>
        </p:nvSpPr>
        <p:spPr>
          <a:xfrm>
            <a:off x="3124200" y="6172200"/>
            <a:ext cx="2895600" cy="457200"/>
          </a:xfrm>
        </p:spPr>
        <p:txBody>
          <a:bodyPr/>
          <a:lstStyle>
            <a:lvl1pPr>
              <a:defRPr/>
            </a:lvl1pPr>
          </a:lstStyle>
          <a:p>
            <a:endParaRPr lang="de-DE">
              <a:solidFill>
                <a:srgbClr val="FFFFFF"/>
              </a:solidFill>
            </a:endParaRPr>
          </a:p>
        </p:txBody>
      </p:sp>
      <p:sp>
        <p:nvSpPr>
          <p:cNvPr id="7" name="Foliennummernplatzhalter 6"/>
          <p:cNvSpPr>
            <a:spLocks noGrp="1"/>
          </p:cNvSpPr>
          <p:nvPr>
            <p:ph type="sldNum" sz="quarter" idx="12"/>
          </p:nvPr>
        </p:nvSpPr>
        <p:spPr>
          <a:xfrm>
            <a:off x="6858000" y="6172200"/>
            <a:ext cx="1905000" cy="457200"/>
          </a:xfrm>
        </p:spPr>
        <p:txBody>
          <a:bodyPr/>
          <a:lstStyle>
            <a:lvl1pPr>
              <a:defRPr/>
            </a:lvl1pPr>
          </a:lstStyle>
          <a:p>
            <a:fld id="{863685DE-A53C-1240-8114-C1FB1C79D0DD}"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1185669301"/>
      </p:ext>
    </p:extLst>
  </p:cSld>
  <p:clrMapOvr>
    <a:masterClrMapping/>
  </p:clrMapOvr>
  <p:transition spd="slow"/>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81000" y="266700"/>
            <a:ext cx="8382000" cy="55245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a:xfrm>
            <a:off x="381000" y="6172200"/>
            <a:ext cx="1905000" cy="457200"/>
          </a:xfrm>
        </p:spPr>
        <p:txBody>
          <a:bodyPr/>
          <a:lstStyle>
            <a:lvl1pPr>
              <a:defRPr/>
            </a:lvl1pPr>
          </a:lstStyle>
          <a:p>
            <a:endParaRPr lang="de-DE">
              <a:solidFill>
                <a:srgbClr val="FFFFFF"/>
              </a:solidFill>
            </a:endParaRPr>
          </a:p>
        </p:txBody>
      </p:sp>
      <p:sp>
        <p:nvSpPr>
          <p:cNvPr id="4" name="Fußzeilenplatzhalter 3"/>
          <p:cNvSpPr>
            <a:spLocks noGrp="1"/>
          </p:cNvSpPr>
          <p:nvPr>
            <p:ph type="ftr" sz="quarter" idx="11"/>
          </p:nvPr>
        </p:nvSpPr>
        <p:spPr>
          <a:xfrm>
            <a:off x="3124200" y="6172200"/>
            <a:ext cx="2895600" cy="457200"/>
          </a:xfrm>
        </p:spPr>
        <p:txBody>
          <a:bodyPr/>
          <a:lstStyle>
            <a:lvl1pPr>
              <a:defRPr/>
            </a:lvl1pPr>
          </a:lstStyle>
          <a:p>
            <a:endParaRPr lang="de-DE">
              <a:solidFill>
                <a:srgbClr val="FFFFFF"/>
              </a:solidFill>
            </a:endParaRPr>
          </a:p>
        </p:txBody>
      </p:sp>
      <p:sp>
        <p:nvSpPr>
          <p:cNvPr id="5" name="Foliennummernplatzhalter 4"/>
          <p:cNvSpPr>
            <a:spLocks noGrp="1"/>
          </p:cNvSpPr>
          <p:nvPr>
            <p:ph type="sldNum" sz="quarter" idx="12"/>
          </p:nvPr>
        </p:nvSpPr>
        <p:spPr>
          <a:xfrm>
            <a:off x="6858000" y="6172200"/>
            <a:ext cx="1905000" cy="457200"/>
          </a:xfrm>
        </p:spPr>
        <p:txBody>
          <a:bodyPr/>
          <a:lstStyle>
            <a:lvl1pPr>
              <a:defRPr/>
            </a:lvl1pPr>
          </a:lstStyle>
          <a:p>
            <a:fld id="{7DF26B05-0E8D-0748-8B24-2AB9164E5C44}" type="slidenum">
              <a:rPr lang="de-DE">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627135271"/>
      </p:ext>
    </p:extLst>
  </p:cSld>
  <p:clrMapOvr>
    <a:masterClrMapping/>
  </p:clrMapOvr>
  <p:transition spd="slow"/>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wkk_themenseite">
    <p:spTree>
      <p:nvGrpSpPr>
        <p:cNvPr id="1" name=""/>
        <p:cNvGrpSpPr/>
        <p:nvPr/>
      </p:nvGrpSpPr>
      <p:grpSpPr>
        <a:xfrm>
          <a:off x="0" y="0"/>
          <a:ext cx="0" cy="0"/>
          <a:chOff x="0" y="0"/>
          <a:chExt cx="0" cy="0"/>
        </a:xfrm>
      </p:grpSpPr>
      <p:pic>
        <p:nvPicPr>
          <p:cNvPr id="3" name="Grafik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8" y="260350"/>
            <a:ext cx="14938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title"/>
          </p:nvPr>
        </p:nvSpPr>
        <p:spPr>
          <a:xfrm>
            <a:off x="685800" y="1484784"/>
            <a:ext cx="7772400" cy="4104456"/>
          </a:xfrm>
        </p:spPr>
        <p:txBody>
          <a:bodyPr/>
          <a:lstStyle>
            <a:lvl1pPr>
              <a:defRPr baseline="0"/>
            </a:lvl1pPr>
          </a:lstStyle>
          <a:p>
            <a:r>
              <a:rPr lang="de-DE" smtClean="0"/>
              <a:t>Titelmasterformat durch Klicken bearbeiten</a:t>
            </a:r>
            <a:endParaRPr lang="de-DE" dirty="0"/>
          </a:p>
        </p:txBody>
      </p:sp>
      <p:sp>
        <p:nvSpPr>
          <p:cNvPr id="4" name="Foliennummernplatzhalter 2"/>
          <p:cNvSpPr>
            <a:spLocks noGrp="1"/>
          </p:cNvSpPr>
          <p:nvPr>
            <p:ph type="sldNum" sz="quarter" idx="10"/>
          </p:nvPr>
        </p:nvSpPr>
        <p:spPr/>
        <p:txBody>
          <a:bodyPr/>
          <a:lstStyle>
            <a:lvl1pPr>
              <a:defRPr/>
            </a:lvl1pPr>
          </a:lstStyle>
          <a:p>
            <a:fld id="{E62A16EE-15A2-47A4-AD1B-B68333ED09AC}" type="slidenum">
              <a:rPr lang="de-DE" altLang="de-DE"/>
              <a:pPr/>
              <a:t>‹Nr.›</a:t>
            </a:fld>
            <a:endParaRPr lang="de-DE" altLang="de-DE"/>
          </a:p>
        </p:txBody>
      </p:sp>
    </p:spTree>
    <p:extLst>
      <p:ext uri="{BB962C8B-B14F-4D97-AF65-F5344CB8AC3E}">
        <p14:creationId xmlns:p14="http://schemas.microsoft.com/office/powerpoint/2010/main" val="2030476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C739E42D-53E1-4A61-A04F-E2E95163BD15}" type="slidenum">
              <a:rPr lang="de-DE">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1811943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baseline="0">
                <a:solidFill>
                  <a:srgbClr val="272727"/>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baseline="0">
                <a:solidFill>
                  <a:srgbClr val="272727"/>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DE" dirty="0"/>
          </a:p>
        </p:txBody>
      </p:sp>
      <p:sp>
        <p:nvSpPr>
          <p:cNvPr id="4" name="Rectangle 6"/>
          <p:cNvSpPr>
            <a:spLocks noGrp="1" noChangeArrowheads="1"/>
          </p:cNvSpPr>
          <p:nvPr>
            <p:ph type="sldNum" sz="quarter" idx="10"/>
          </p:nvPr>
        </p:nvSpPr>
        <p:spPr/>
        <p:txBody>
          <a:bodyPr/>
          <a:lstStyle>
            <a:lvl1pPr>
              <a:defRPr sz="800"/>
            </a:lvl1pPr>
          </a:lstStyle>
          <a:p>
            <a:fld id="{529ADE65-8AA2-4D9B-ACD2-4944D0DDA7E5}" type="slidenum">
              <a:rPr lang="de-DE" altLang="de-DE"/>
              <a:pPr/>
              <a:t>‹Nr.›</a:t>
            </a:fld>
            <a:endParaRPr lang="de-DE" altLang="de-DE"/>
          </a:p>
        </p:txBody>
      </p:sp>
    </p:spTree>
    <p:extLst>
      <p:ext uri="{BB962C8B-B14F-4D97-AF65-F5344CB8AC3E}">
        <p14:creationId xmlns:p14="http://schemas.microsoft.com/office/powerpoint/2010/main" val="31580011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rgbClr val="272727"/>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defRPr baseline="0">
                <a:solidFill>
                  <a:srgbClr val="272727"/>
                </a:solidFill>
              </a:defRPr>
            </a:lvl1pPr>
            <a:lvl2pPr>
              <a:defRPr baseline="0">
                <a:solidFill>
                  <a:srgbClr val="272727"/>
                </a:solidFill>
              </a:defRPr>
            </a:lvl2pPr>
            <a:lvl3pPr>
              <a:defRPr baseline="0">
                <a:solidFill>
                  <a:srgbClr val="272727"/>
                </a:solidFill>
              </a:defRPr>
            </a:lvl3pPr>
            <a:lvl4pPr>
              <a:defRPr baseline="0">
                <a:solidFill>
                  <a:srgbClr val="272727"/>
                </a:solidFill>
              </a:defRPr>
            </a:lvl4pPr>
            <a:lvl5pPr>
              <a:defRPr baseline="0">
                <a:solidFill>
                  <a:srgbClr val="272727"/>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p:txBody>
          <a:bodyPr/>
          <a:lstStyle>
            <a:lvl1pPr>
              <a:defRPr sz="800"/>
            </a:lvl1pPr>
          </a:lstStyle>
          <a:p>
            <a:fld id="{821ADC89-A3A9-41FE-81C5-1827E249AE1D}" type="slidenum">
              <a:rPr lang="de-DE" altLang="de-DE"/>
              <a:pPr/>
              <a:t>‹Nr.›</a:t>
            </a:fld>
            <a:endParaRPr lang="de-DE" altLang="de-DE"/>
          </a:p>
        </p:txBody>
      </p:sp>
    </p:spTree>
    <p:extLst>
      <p:ext uri="{BB962C8B-B14F-4D97-AF65-F5344CB8AC3E}">
        <p14:creationId xmlns:p14="http://schemas.microsoft.com/office/powerpoint/2010/main" val="2673142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baseline="0">
                <a:solidFill>
                  <a:srgbClr val="272727"/>
                </a:solidFill>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baseline="0">
                <a:solidFill>
                  <a:srgbClr val="272727"/>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 bearbeiten</a:t>
            </a:r>
          </a:p>
        </p:txBody>
      </p:sp>
      <p:sp>
        <p:nvSpPr>
          <p:cNvPr id="4" name="Rectangle 6"/>
          <p:cNvSpPr>
            <a:spLocks noGrp="1" noChangeArrowheads="1"/>
          </p:cNvSpPr>
          <p:nvPr>
            <p:ph type="sldNum" sz="quarter" idx="10"/>
          </p:nvPr>
        </p:nvSpPr>
        <p:spPr/>
        <p:txBody>
          <a:bodyPr/>
          <a:lstStyle>
            <a:lvl1pPr>
              <a:defRPr sz="800"/>
            </a:lvl1pPr>
          </a:lstStyle>
          <a:p>
            <a:fld id="{89763F58-28A8-4C2F-9E77-9B871BC9C0BD}" type="slidenum">
              <a:rPr lang="de-DE" altLang="de-DE"/>
              <a:pPr/>
              <a:t>‹Nr.›</a:t>
            </a:fld>
            <a:endParaRPr lang="de-DE" altLang="de-DE"/>
          </a:p>
        </p:txBody>
      </p:sp>
    </p:spTree>
    <p:extLst>
      <p:ext uri="{BB962C8B-B14F-4D97-AF65-F5344CB8AC3E}">
        <p14:creationId xmlns:p14="http://schemas.microsoft.com/office/powerpoint/2010/main" val="40916244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rgbClr val="272727"/>
                </a:solidFill>
              </a:defRPr>
            </a:lvl1pPr>
          </a:lstStyle>
          <a:p>
            <a:r>
              <a:rPr lang="de-DE" dirty="0" smtClean="0"/>
              <a:t>Titelmasterformat durch Klicken bearbeiten</a:t>
            </a:r>
            <a:endParaRPr lang="de-DE" dirty="0"/>
          </a:p>
        </p:txBody>
      </p:sp>
      <p:sp>
        <p:nvSpPr>
          <p:cNvPr id="3" name="Inhaltsplatzhalter 2"/>
          <p:cNvSpPr>
            <a:spLocks noGrp="1"/>
          </p:cNvSpPr>
          <p:nvPr>
            <p:ph sz="half" idx="1"/>
          </p:nvPr>
        </p:nvSpPr>
        <p:spPr>
          <a:xfrm>
            <a:off x="685800" y="1981200"/>
            <a:ext cx="3810000" cy="4114800"/>
          </a:xfrm>
        </p:spPr>
        <p:txBody>
          <a:bodyPr/>
          <a:lstStyle>
            <a:lvl1pPr>
              <a:defRPr sz="2800" baseline="0">
                <a:solidFill>
                  <a:srgbClr val="272727"/>
                </a:solidFill>
              </a:defRPr>
            </a:lvl1pPr>
            <a:lvl2pPr>
              <a:defRPr sz="2400">
                <a:solidFill>
                  <a:srgbClr val="323232"/>
                </a:solidFill>
              </a:defRPr>
            </a:lvl2pPr>
            <a:lvl3pPr>
              <a:defRPr sz="2000">
                <a:solidFill>
                  <a:srgbClr val="323232"/>
                </a:solidFill>
              </a:defRPr>
            </a:lvl3pPr>
            <a:lvl4pPr>
              <a:defRPr sz="1800">
                <a:solidFill>
                  <a:srgbClr val="323232"/>
                </a:solidFill>
              </a:defRPr>
            </a:lvl4pPr>
            <a:lvl5pPr>
              <a:defRPr sz="1800">
                <a:solidFill>
                  <a:srgbClr val="323232"/>
                </a:solidFill>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981200"/>
            <a:ext cx="3810000" cy="4114800"/>
          </a:xfrm>
        </p:spPr>
        <p:txBody>
          <a:bodyPr/>
          <a:lstStyle>
            <a:lvl1pPr>
              <a:defRPr sz="2800" baseline="0">
                <a:solidFill>
                  <a:srgbClr val="272727"/>
                </a:solidFill>
              </a:defRPr>
            </a:lvl1pPr>
            <a:lvl2pPr>
              <a:defRPr sz="2400" baseline="0">
                <a:solidFill>
                  <a:srgbClr val="272727"/>
                </a:solidFill>
              </a:defRPr>
            </a:lvl2pPr>
            <a:lvl3pPr>
              <a:defRPr sz="2000" baseline="0">
                <a:solidFill>
                  <a:srgbClr val="272727"/>
                </a:solidFill>
              </a:defRPr>
            </a:lvl3pPr>
            <a:lvl4pPr>
              <a:defRPr sz="1800" baseline="0">
                <a:solidFill>
                  <a:srgbClr val="272727"/>
                </a:solidFill>
              </a:defRPr>
            </a:lvl4pPr>
            <a:lvl5pPr>
              <a:defRPr sz="1800" baseline="0">
                <a:solidFill>
                  <a:srgbClr val="272727"/>
                </a:solidFill>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Rectangle 6"/>
          <p:cNvSpPr>
            <a:spLocks noGrp="1" noChangeArrowheads="1"/>
          </p:cNvSpPr>
          <p:nvPr>
            <p:ph type="sldNum" sz="quarter" idx="10"/>
          </p:nvPr>
        </p:nvSpPr>
        <p:spPr/>
        <p:txBody>
          <a:bodyPr/>
          <a:lstStyle>
            <a:lvl1pPr>
              <a:defRPr sz="800"/>
            </a:lvl1pPr>
          </a:lstStyle>
          <a:p>
            <a:fld id="{0A9382FE-29BF-405B-A74A-71CB0CD44A48}" type="slidenum">
              <a:rPr lang="de-DE" altLang="de-DE"/>
              <a:pPr/>
              <a:t>‹Nr.›</a:t>
            </a:fld>
            <a:endParaRPr lang="de-DE" altLang="de-DE"/>
          </a:p>
        </p:txBody>
      </p:sp>
    </p:spTree>
    <p:extLst>
      <p:ext uri="{BB962C8B-B14F-4D97-AF65-F5344CB8AC3E}">
        <p14:creationId xmlns:p14="http://schemas.microsoft.com/office/powerpoint/2010/main" val="194534643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baseline="0">
                <a:solidFill>
                  <a:srgbClr val="272727"/>
                </a:solidFill>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baseline="0">
                <a:solidFill>
                  <a:srgbClr val="27272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baseline="0">
                <a:solidFill>
                  <a:srgbClr val="272727"/>
                </a:solidFill>
              </a:defRPr>
            </a:lvl1pPr>
            <a:lvl2pPr>
              <a:defRPr sz="2000" baseline="0">
                <a:solidFill>
                  <a:srgbClr val="272727"/>
                </a:solidFill>
              </a:defRPr>
            </a:lvl2pPr>
            <a:lvl3pPr>
              <a:defRPr sz="1800" baseline="0">
                <a:solidFill>
                  <a:srgbClr val="272727"/>
                </a:solidFill>
              </a:defRPr>
            </a:lvl3pPr>
            <a:lvl4pPr>
              <a:defRPr sz="1600" baseline="0">
                <a:solidFill>
                  <a:srgbClr val="272727"/>
                </a:solidFill>
              </a:defRPr>
            </a:lvl4pPr>
            <a:lvl5pPr>
              <a:defRPr sz="1600" baseline="0">
                <a:solidFill>
                  <a:srgbClr val="272727"/>
                </a:solidFill>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baseline="0">
                <a:solidFill>
                  <a:srgbClr val="27272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baseline="0">
                <a:solidFill>
                  <a:srgbClr val="272727"/>
                </a:solidFill>
              </a:defRPr>
            </a:lvl1pPr>
            <a:lvl2pPr>
              <a:defRPr sz="2000" baseline="0">
                <a:solidFill>
                  <a:srgbClr val="272727"/>
                </a:solidFill>
              </a:defRPr>
            </a:lvl2pPr>
            <a:lvl3pPr>
              <a:defRPr sz="1800" baseline="0">
                <a:solidFill>
                  <a:srgbClr val="272727"/>
                </a:solidFill>
              </a:defRPr>
            </a:lvl3pPr>
            <a:lvl4pPr>
              <a:defRPr sz="1600" baseline="0">
                <a:solidFill>
                  <a:srgbClr val="272727"/>
                </a:solidFill>
              </a:defRPr>
            </a:lvl4pPr>
            <a:lvl5pPr>
              <a:defRPr sz="1600" baseline="0">
                <a:solidFill>
                  <a:srgbClr val="272727"/>
                </a:solidFill>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Rectangle 6"/>
          <p:cNvSpPr>
            <a:spLocks noGrp="1" noChangeArrowheads="1"/>
          </p:cNvSpPr>
          <p:nvPr>
            <p:ph type="sldNum" sz="quarter" idx="10"/>
          </p:nvPr>
        </p:nvSpPr>
        <p:spPr/>
        <p:txBody>
          <a:bodyPr/>
          <a:lstStyle>
            <a:lvl1pPr>
              <a:defRPr sz="800"/>
            </a:lvl1pPr>
          </a:lstStyle>
          <a:p>
            <a:fld id="{7C4F0C67-5830-48BE-8BE7-6CAB40D5E313}" type="slidenum">
              <a:rPr lang="de-DE" altLang="de-DE"/>
              <a:pPr/>
              <a:t>‹Nr.›</a:t>
            </a:fld>
            <a:endParaRPr lang="de-DE" altLang="de-DE"/>
          </a:p>
        </p:txBody>
      </p:sp>
    </p:spTree>
    <p:extLst>
      <p:ext uri="{BB962C8B-B14F-4D97-AF65-F5344CB8AC3E}">
        <p14:creationId xmlns:p14="http://schemas.microsoft.com/office/powerpoint/2010/main" val="385091833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rgbClr val="272727"/>
                </a:solidFill>
                <a:latin typeface="+mj-lt"/>
              </a:defRPr>
            </a:lvl1pPr>
          </a:lstStyle>
          <a:p>
            <a:r>
              <a:rPr lang="de-DE" dirty="0" smtClean="0"/>
              <a:t>Titelmasterformat durch Klicken bearbeiten</a:t>
            </a:r>
            <a:endParaRPr lang="de-DE" dirty="0"/>
          </a:p>
        </p:txBody>
      </p:sp>
      <p:sp>
        <p:nvSpPr>
          <p:cNvPr id="3" name="Rectangle 6"/>
          <p:cNvSpPr>
            <a:spLocks noGrp="1" noChangeArrowheads="1"/>
          </p:cNvSpPr>
          <p:nvPr>
            <p:ph type="sldNum" sz="quarter" idx="10"/>
          </p:nvPr>
        </p:nvSpPr>
        <p:spPr/>
        <p:txBody>
          <a:bodyPr/>
          <a:lstStyle>
            <a:lvl1pPr>
              <a:defRPr sz="800"/>
            </a:lvl1pPr>
          </a:lstStyle>
          <a:p>
            <a:fld id="{577E5732-1EE7-4CB6-B66F-C82E7940EB5B}" type="slidenum">
              <a:rPr lang="de-DE" altLang="de-DE"/>
              <a:pPr/>
              <a:t>‹Nr.›</a:t>
            </a:fld>
            <a:endParaRPr lang="de-DE" altLang="de-DE"/>
          </a:p>
        </p:txBody>
      </p:sp>
    </p:spTree>
    <p:extLst>
      <p:ext uri="{BB962C8B-B14F-4D97-AF65-F5344CB8AC3E}">
        <p14:creationId xmlns:p14="http://schemas.microsoft.com/office/powerpoint/2010/main" val="17767907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sz="800"/>
            </a:lvl1pPr>
          </a:lstStyle>
          <a:p>
            <a:fld id="{02B9D655-0EBB-421D-831C-DA3249C63282}" type="slidenum">
              <a:rPr lang="de-DE" altLang="de-DE"/>
              <a:pPr/>
              <a:t>‹Nr.›</a:t>
            </a:fld>
            <a:endParaRPr lang="de-DE" altLang="de-DE"/>
          </a:p>
        </p:txBody>
      </p:sp>
    </p:spTree>
    <p:extLst>
      <p:ext uri="{BB962C8B-B14F-4D97-AF65-F5344CB8AC3E}">
        <p14:creationId xmlns:p14="http://schemas.microsoft.com/office/powerpoint/2010/main" val="123312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wkk_schlussseite">
    <p:spTree>
      <p:nvGrpSpPr>
        <p:cNvPr id="1" name=""/>
        <p:cNvGrpSpPr/>
        <p:nvPr/>
      </p:nvGrpSpPr>
      <p:grpSpPr>
        <a:xfrm>
          <a:off x="0" y="0"/>
          <a:ext cx="0" cy="0"/>
          <a:chOff x="0" y="0"/>
          <a:chExt cx="0" cy="0"/>
        </a:xfrm>
      </p:grpSpPr>
      <p:pic>
        <p:nvPicPr>
          <p:cNvPr id="4" name="Grafik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3050" y="263525"/>
            <a:ext cx="14938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1"/>
          <p:cNvSpPr>
            <a:spLocks noGrp="1"/>
          </p:cNvSpPr>
          <p:nvPr>
            <p:ph type="title"/>
          </p:nvPr>
        </p:nvSpPr>
        <p:spPr>
          <a:xfrm>
            <a:off x="685800" y="1484784"/>
            <a:ext cx="7772400" cy="4104456"/>
          </a:xfrm>
        </p:spPr>
        <p:txBody>
          <a:bodyPr/>
          <a:lstStyle>
            <a:lvl1pPr>
              <a:defRPr baseline="0">
                <a:solidFill>
                  <a:srgbClr val="272727"/>
                </a:solidFill>
                <a:latin typeface="+mj-lt"/>
              </a:defRPr>
            </a:lvl1pPr>
          </a:lstStyle>
          <a:p>
            <a:r>
              <a:rPr lang="de-DE" smtClean="0"/>
              <a:t>Titelmasterformat durch Klicken bearbeiten</a:t>
            </a:r>
            <a:endParaRPr lang="de-DE" dirty="0"/>
          </a:p>
        </p:txBody>
      </p:sp>
      <p:sp>
        <p:nvSpPr>
          <p:cNvPr id="5" name="Rectangle 6"/>
          <p:cNvSpPr>
            <a:spLocks noGrp="1" noChangeArrowheads="1"/>
          </p:cNvSpPr>
          <p:nvPr>
            <p:ph type="sldNum" sz="quarter" idx="10"/>
          </p:nvPr>
        </p:nvSpPr>
        <p:spPr/>
        <p:txBody>
          <a:bodyPr/>
          <a:lstStyle>
            <a:lvl1pPr>
              <a:defRPr sz="800"/>
            </a:lvl1pPr>
          </a:lstStyle>
          <a:p>
            <a:fld id="{351E5AF5-0E34-4CAA-9CE5-360FB1756EE9}" type="slidenum">
              <a:rPr lang="de-DE" altLang="de-DE"/>
              <a:pPr/>
              <a:t>‹Nr.›</a:t>
            </a:fld>
            <a:endParaRPr lang="de-DE" altLang="de-DE"/>
          </a:p>
        </p:txBody>
      </p:sp>
    </p:spTree>
    <p:extLst>
      <p:ext uri="{BB962C8B-B14F-4D97-AF65-F5344CB8AC3E}">
        <p14:creationId xmlns:p14="http://schemas.microsoft.com/office/powerpoint/2010/main" val="9482608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baseline="0">
                <a:solidFill>
                  <a:srgbClr val="272727"/>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273050"/>
            <a:ext cx="5111750" cy="5853113"/>
          </a:xfrm>
        </p:spPr>
        <p:txBody>
          <a:bodyPr/>
          <a:lstStyle>
            <a:lvl1pPr>
              <a:defRPr sz="3200" baseline="0">
                <a:solidFill>
                  <a:srgbClr val="272727"/>
                </a:solidFill>
              </a:defRPr>
            </a:lvl1pPr>
            <a:lvl2pPr>
              <a:defRPr sz="2800" baseline="0">
                <a:solidFill>
                  <a:srgbClr val="272727"/>
                </a:solidFill>
              </a:defRPr>
            </a:lvl2pPr>
            <a:lvl3pPr>
              <a:defRPr sz="2400" baseline="0">
                <a:solidFill>
                  <a:srgbClr val="272727"/>
                </a:solidFill>
              </a:defRPr>
            </a:lvl3pPr>
            <a:lvl4pPr>
              <a:defRPr sz="2000" baseline="0">
                <a:solidFill>
                  <a:srgbClr val="272727"/>
                </a:solidFill>
              </a:defRPr>
            </a:lvl4pPr>
            <a:lvl5pPr>
              <a:defRPr sz="2000" baseline="0">
                <a:solidFill>
                  <a:srgbClr val="272727"/>
                </a:solidFill>
              </a:defRPr>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baseline="0">
                <a:solidFill>
                  <a:srgbClr val="27272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5" name="Rectangle 6"/>
          <p:cNvSpPr>
            <a:spLocks noGrp="1" noChangeArrowheads="1"/>
          </p:cNvSpPr>
          <p:nvPr>
            <p:ph type="sldNum" sz="quarter" idx="10"/>
          </p:nvPr>
        </p:nvSpPr>
        <p:spPr/>
        <p:txBody>
          <a:bodyPr/>
          <a:lstStyle>
            <a:lvl1pPr>
              <a:defRPr sz="800"/>
            </a:lvl1pPr>
          </a:lstStyle>
          <a:p>
            <a:fld id="{39CCA6DE-FF4A-4216-A0C6-14EEAD0DE7AF}" type="slidenum">
              <a:rPr lang="de-DE" altLang="de-DE"/>
              <a:pPr/>
              <a:t>‹Nr.›</a:t>
            </a:fld>
            <a:endParaRPr lang="de-DE" altLang="de-DE"/>
          </a:p>
        </p:txBody>
      </p:sp>
    </p:spTree>
    <p:extLst>
      <p:ext uri="{BB962C8B-B14F-4D97-AF65-F5344CB8AC3E}">
        <p14:creationId xmlns:p14="http://schemas.microsoft.com/office/powerpoint/2010/main" val="413707898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baseline="0">
                <a:solidFill>
                  <a:srgbClr val="272727"/>
                </a:solidFill>
              </a:defRPr>
            </a:lvl1pPr>
          </a:lstStyle>
          <a:p>
            <a:r>
              <a:rPr lang="de-DE" dirty="0" smtClean="0"/>
              <a:t>Titelmasterformat durch Klicken bearbeiten</a:t>
            </a:r>
            <a:endParaRPr lang="de-DE" dirty="0"/>
          </a:p>
        </p:txBody>
      </p:sp>
      <p:sp>
        <p:nvSpPr>
          <p:cNvPr id="3" name="Bildplatzhalter 2"/>
          <p:cNvSpPr>
            <a:spLocks noGrp="1"/>
          </p:cNvSpPr>
          <p:nvPr>
            <p:ph type="pic" idx="1"/>
          </p:nvPr>
        </p:nvSpPr>
        <p:spPr>
          <a:xfrm>
            <a:off x="1792288" y="612775"/>
            <a:ext cx="5486400" cy="4114800"/>
          </a:xfrm>
        </p:spPr>
        <p:txBody>
          <a:bodyPr/>
          <a:lstStyle>
            <a:lvl1pPr marL="0" indent="0">
              <a:buNone/>
              <a:defRPr sz="3200" baseline="0">
                <a:solidFill>
                  <a:srgbClr val="27272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baseline="0">
                <a:solidFill>
                  <a:srgbClr val="27272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5" name="Rectangle 6"/>
          <p:cNvSpPr>
            <a:spLocks noGrp="1" noChangeArrowheads="1"/>
          </p:cNvSpPr>
          <p:nvPr>
            <p:ph type="sldNum" sz="quarter" idx="10"/>
          </p:nvPr>
        </p:nvSpPr>
        <p:spPr/>
        <p:txBody>
          <a:bodyPr/>
          <a:lstStyle>
            <a:lvl1pPr>
              <a:defRPr sz="800"/>
            </a:lvl1pPr>
          </a:lstStyle>
          <a:p>
            <a:fld id="{B4FD1108-9194-4F0B-9706-916D9B8BD1FE}" type="slidenum">
              <a:rPr lang="de-DE" altLang="de-DE"/>
              <a:pPr/>
              <a:t>‹Nr.›</a:t>
            </a:fld>
            <a:endParaRPr lang="de-DE" altLang="de-DE"/>
          </a:p>
        </p:txBody>
      </p:sp>
    </p:spTree>
    <p:extLst>
      <p:ext uri="{BB962C8B-B14F-4D97-AF65-F5344CB8AC3E}">
        <p14:creationId xmlns:p14="http://schemas.microsoft.com/office/powerpoint/2010/main" val="14129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B5D021A5-6075-49B6-AAF2-8968DD997271}" type="slidenum">
              <a:rPr lang="de-DE">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393171541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rgbClr val="272727"/>
                </a:solidFill>
                <a:latin typeface="+mj-lt"/>
              </a:defRPr>
            </a:lvl1p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lvl1pPr>
              <a:defRPr baseline="0">
                <a:solidFill>
                  <a:srgbClr val="272727"/>
                </a:solidFill>
              </a:defRPr>
            </a:lvl1pPr>
            <a:lvl2pPr>
              <a:defRPr baseline="0">
                <a:solidFill>
                  <a:srgbClr val="272727"/>
                </a:solidFill>
              </a:defRPr>
            </a:lvl2pPr>
            <a:lvl3pPr>
              <a:defRPr baseline="0">
                <a:solidFill>
                  <a:srgbClr val="272727"/>
                </a:solidFill>
              </a:defRPr>
            </a:lvl3pPr>
            <a:lvl4pPr>
              <a:defRPr baseline="0">
                <a:solidFill>
                  <a:srgbClr val="272727"/>
                </a:solidFill>
              </a:defRPr>
            </a:lvl4pPr>
            <a:lvl5pPr>
              <a:defRPr baseline="0">
                <a:solidFill>
                  <a:srgbClr val="272727"/>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p:txBody>
          <a:bodyPr/>
          <a:lstStyle>
            <a:lvl1pPr>
              <a:defRPr sz="800"/>
            </a:lvl1pPr>
          </a:lstStyle>
          <a:p>
            <a:fld id="{5F2C06CB-AF00-4055-B25E-67CCB4EC39AE}" type="slidenum">
              <a:rPr lang="de-DE" altLang="de-DE"/>
              <a:pPr/>
              <a:t>‹Nr.›</a:t>
            </a:fld>
            <a:endParaRPr lang="de-DE" altLang="de-DE"/>
          </a:p>
        </p:txBody>
      </p:sp>
    </p:spTree>
    <p:extLst>
      <p:ext uri="{BB962C8B-B14F-4D97-AF65-F5344CB8AC3E}">
        <p14:creationId xmlns:p14="http://schemas.microsoft.com/office/powerpoint/2010/main" val="133725264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lvl1pPr>
              <a:defRPr baseline="0">
                <a:solidFill>
                  <a:srgbClr val="272727"/>
                </a:solidFill>
                <a:latin typeface="+mj-lt"/>
              </a:defRPr>
            </a:lvl1p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a:xfrm>
            <a:off x="685800" y="609600"/>
            <a:ext cx="5676900" cy="5486400"/>
          </a:xfrm>
        </p:spPr>
        <p:txBody>
          <a:bodyPr vert="eaVert"/>
          <a:lstStyle>
            <a:lvl1pPr>
              <a:defRPr baseline="0">
                <a:solidFill>
                  <a:srgbClr val="272727"/>
                </a:solidFill>
              </a:defRPr>
            </a:lvl1pPr>
            <a:lvl2pPr>
              <a:defRPr baseline="0">
                <a:solidFill>
                  <a:srgbClr val="272727"/>
                </a:solidFill>
              </a:defRPr>
            </a:lvl2pPr>
            <a:lvl3pPr>
              <a:defRPr baseline="0">
                <a:solidFill>
                  <a:srgbClr val="272727"/>
                </a:solidFill>
              </a:defRPr>
            </a:lvl3pPr>
            <a:lvl4pPr>
              <a:defRPr baseline="0">
                <a:solidFill>
                  <a:srgbClr val="272727"/>
                </a:solidFill>
              </a:defRPr>
            </a:lvl4pPr>
            <a:lvl5pPr>
              <a:defRPr baseline="0">
                <a:solidFill>
                  <a:srgbClr val="272727"/>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p:txBody>
          <a:bodyPr/>
          <a:lstStyle>
            <a:lvl1pPr>
              <a:defRPr sz="800"/>
            </a:lvl1pPr>
          </a:lstStyle>
          <a:p>
            <a:fld id="{6839C132-3A04-4548-B275-71284BD8CE3B}" type="slidenum">
              <a:rPr lang="de-DE" altLang="de-DE"/>
              <a:pPr/>
              <a:t>‹Nr.›</a:t>
            </a:fld>
            <a:endParaRPr lang="de-DE" altLang="de-DE"/>
          </a:p>
        </p:txBody>
      </p:sp>
    </p:spTree>
    <p:extLst>
      <p:ext uri="{BB962C8B-B14F-4D97-AF65-F5344CB8AC3E}">
        <p14:creationId xmlns:p14="http://schemas.microsoft.com/office/powerpoint/2010/main" val="20120876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chart">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685800" y="1981200"/>
            <a:ext cx="7772400" cy="4114800"/>
          </a:xfrm>
        </p:spPr>
        <p:txBody>
          <a:bodyPr/>
          <a:lstStyle/>
          <a:p>
            <a:pPr lvl="0"/>
            <a:endParaRPr lang="de-DE" noProof="0"/>
          </a:p>
        </p:txBody>
      </p:sp>
      <p:sp>
        <p:nvSpPr>
          <p:cNvPr id="4" name="Datumsplatzhalter 3"/>
          <p:cNvSpPr>
            <a:spLocks noGrp="1"/>
          </p:cNvSpPr>
          <p:nvPr>
            <p:ph type="dt" sz="half" idx="10"/>
          </p:nvPr>
        </p:nvSpPr>
        <p:spPr>
          <a:xfrm>
            <a:off x="685800" y="6248400"/>
            <a:ext cx="1905000" cy="457200"/>
          </a:xfrm>
          <a:prstGeom prst="rect">
            <a:avLst/>
          </a:prstGeom>
        </p:spPr>
        <p:txBody>
          <a:bodyPr/>
          <a:lstStyle>
            <a:lvl1pPr>
              <a:defRPr/>
            </a:lvl1pPr>
          </a:lstStyle>
          <a:p>
            <a:pPr fontAlgn="base">
              <a:spcBef>
                <a:spcPct val="0"/>
              </a:spcBef>
              <a:spcAft>
                <a:spcPct val="0"/>
              </a:spcAft>
              <a:defRPr/>
            </a:pPr>
            <a:endParaRPr lang="de-DE" sz="2400">
              <a:solidFill>
                <a:srgbClr val="000000"/>
              </a:solidFill>
              <a:latin typeface="Times New Roman" panose="02020603050405020304" pitchFamily="18" charset="0"/>
            </a:endParaRPr>
          </a:p>
        </p:txBody>
      </p:sp>
      <p:sp>
        <p:nvSpPr>
          <p:cNvPr id="5" name="Fußzeilenplatzhalter 4"/>
          <p:cNvSpPr>
            <a:spLocks noGrp="1"/>
          </p:cNvSpPr>
          <p:nvPr>
            <p:ph type="ftr" sz="quarter" idx="11"/>
          </p:nvPr>
        </p:nvSpPr>
        <p:spPr>
          <a:xfrm>
            <a:off x="3124200" y="6248400"/>
            <a:ext cx="2895600" cy="457200"/>
          </a:xfrm>
          <a:prstGeom prst="rect">
            <a:avLst/>
          </a:prstGeom>
        </p:spPr>
        <p:txBody>
          <a:bodyPr/>
          <a:lstStyle>
            <a:lvl1pPr>
              <a:defRPr/>
            </a:lvl1pPr>
          </a:lstStyle>
          <a:p>
            <a:pPr fontAlgn="base">
              <a:spcBef>
                <a:spcPct val="0"/>
              </a:spcBef>
              <a:spcAft>
                <a:spcPct val="0"/>
              </a:spcAft>
              <a:defRPr/>
            </a:pPr>
            <a:endParaRPr lang="de-DE" sz="2400">
              <a:solidFill>
                <a:srgbClr val="000000"/>
              </a:solidFill>
              <a:latin typeface="Times New Roman" panose="02020603050405020304" pitchFamily="18" charset="0"/>
            </a:endParaRPr>
          </a:p>
        </p:txBody>
      </p:sp>
      <p:sp>
        <p:nvSpPr>
          <p:cNvPr id="6" name="Foliennummernplatzhalter 5"/>
          <p:cNvSpPr>
            <a:spLocks noGrp="1"/>
          </p:cNvSpPr>
          <p:nvPr>
            <p:ph type="sldNum" sz="quarter" idx="12"/>
          </p:nvPr>
        </p:nvSpPr>
        <p:spPr>
          <a:xfrm>
            <a:off x="6553200" y="6248400"/>
            <a:ext cx="1905000" cy="457200"/>
          </a:xfrm>
        </p:spPr>
        <p:txBody>
          <a:bodyPr/>
          <a:lstStyle>
            <a:lvl1pPr>
              <a:defRPr/>
            </a:lvl1pPr>
          </a:lstStyle>
          <a:p>
            <a:fld id="{0D6AB5E3-E93A-42CD-BD11-5C3A264DEDEB}" type="slidenum">
              <a:rPr lang="de-DE" altLang="de-DE"/>
              <a:pPr/>
              <a:t>‹Nr.›</a:t>
            </a:fld>
            <a:endParaRPr lang="de-DE" altLang="de-DE"/>
          </a:p>
        </p:txBody>
      </p:sp>
    </p:spTree>
    <p:extLst>
      <p:ext uri="{BB962C8B-B14F-4D97-AF65-F5344CB8AC3E}">
        <p14:creationId xmlns:p14="http://schemas.microsoft.com/office/powerpoint/2010/main" val="9048890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866783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752213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7175476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2866085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8" name="Footer Placeholder 7"/>
          <p:cNvSpPr>
            <a:spLocks noGrp="1"/>
          </p:cNvSpPr>
          <p:nvPr>
            <p:ph type="ftr" sz="quarter" idx="11"/>
          </p:nvPr>
        </p:nvSpPr>
        <p:spPr/>
        <p:txBody>
          <a:bodyPr/>
          <a:lstStyle/>
          <a:p>
            <a:endParaRPr lang="de-DE">
              <a:solidFill>
                <a:prstClr val="black">
                  <a:tint val="75000"/>
                </a:prstClr>
              </a:solidFill>
            </a:endParaRPr>
          </a:p>
        </p:txBody>
      </p:sp>
      <p:sp>
        <p:nvSpPr>
          <p:cNvPr id="9" name="Slide Number Placeholder 8"/>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1770315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4" name="Footer Placeholder 3"/>
          <p:cNvSpPr>
            <a:spLocks noGrp="1"/>
          </p:cNvSpPr>
          <p:nvPr>
            <p:ph type="ftr" sz="quarter" idx="11"/>
          </p:nvPr>
        </p:nvSpPr>
        <p:spPr/>
        <p:txBody>
          <a:bodyPr/>
          <a:lstStyle/>
          <a:p>
            <a:endParaRPr lang="de-DE">
              <a:solidFill>
                <a:prstClr val="black">
                  <a:tint val="75000"/>
                </a:prstClr>
              </a:solidFill>
            </a:endParaRPr>
          </a:p>
        </p:txBody>
      </p:sp>
      <p:sp>
        <p:nvSpPr>
          <p:cNvPr id="5" name="Slide Number Placeholder 4"/>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406584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3" name="Footer Placeholder 2"/>
          <p:cNvSpPr>
            <a:spLocks noGrp="1"/>
          </p:cNvSpPr>
          <p:nvPr>
            <p:ph type="ftr" sz="quarter" idx="11"/>
          </p:nvPr>
        </p:nvSpPr>
        <p:spPr/>
        <p:txBody>
          <a:bodyPr/>
          <a:lstStyle/>
          <a:p>
            <a:endParaRPr lang="de-DE">
              <a:solidFill>
                <a:prstClr val="black">
                  <a:tint val="75000"/>
                </a:prstClr>
              </a:solidFill>
            </a:endParaRPr>
          </a:p>
        </p:txBody>
      </p:sp>
      <p:sp>
        <p:nvSpPr>
          <p:cNvPr id="4" name="Slide Number Placeholder 3"/>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85971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solidFill>
                <a:srgbClr val="000000"/>
              </a:solidFill>
            </a:endParaRPr>
          </a:p>
        </p:txBody>
      </p:sp>
      <p:sp>
        <p:nvSpPr>
          <p:cNvPr id="8" name="Fußzeilenplatzhalter 7"/>
          <p:cNvSpPr>
            <a:spLocks noGrp="1"/>
          </p:cNvSpPr>
          <p:nvPr>
            <p:ph type="ftr" sz="quarter" idx="11"/>
          </p:nvPr>
        </p:nvSpPr>
        <p:spPr/>
        <p:txBody>
          <a:bodyPr/>
          <a:lstStyle>
            <a:lvl1pPr>
              <a:defRPr/>
            </a:lvl1pPr>
          </a:lstStyle>
          <a:p>
            <a:endParaRPr lang="de-DE">
              <a:solidFill>
                <a:srgbClr val="000000"/>
              </a:solidFill>
            </a:endParaRPr>
          </a:p>
        </p:txBody>
      </p:sp>
      <p:sp>
        <p:nvSpPr>
          <p:cNvPr id="9" name="Foliennummernplatzhalter 8"/>
          <p:cNvSpPr>
            <a:spLocks noGrp="1"/>
          </p:cNvSpPr>
          <p:nvPr>
            <p:ph type="sldNum" sz="quarter" idx="12"/>
          </p:nvPr>
        </p:nvSpPr>
        <p:spPr/>
        <p:txBody>
          <a:bodyPr/>
          <a:lstStyle>
            <a:lvl1pPr>
              <a:defRPr/>
            </a:lvl1pPr>
          </a:lstStyle>
          <a:p>
            <a:fld id="{DD1A26FF-3195-4712-8E1A-C272B111C172}" type="slidenum">
              <a:rPr lang="de-DE">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1364616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140718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0321806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1087228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204602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BB472D16-0B25-47F4-8F30-00F1D68332A2}" type="slidenum">
              <a:rPr lang="de-DE" altLang="de-DE"/>
              <a:pPr/>
              <a:t>‹Nr.›</a:t>
            </a:fld>
            <a:endParaRPr lang="de-DE" altLang="de-DE"/>
          </a:p>
        </p:txBody>
      </p:sp>
    </p:spTree>
    <p:extLst>
      <p:ext uri="{BB962C8B-B14F-4D97-AF65-F5344CB8AC3E}">
        <p14:creationId xmlns:p14="http://schemas.microsoft.com/office/powerpoint/2010/main" val="365708891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914612CF-D6AC-4320-9064-5055E671E7F4}" type="slidenum">
              <a:rPr lang="de-DE" altLang="de-DE"/>
              <a:pPr/>
              <a:t>‹Nr.›</a:t>
            </a:fld>
            <a:endParaRPr lang="de-DE" altLang="de-DE"/>
          </a:p>
        </p:txBody>
      </p:sp>
    </p:spTree>
    <p:extLst>
      <p:ext uri="{BB962C8B-B14F-4D97-AF65-F5344CB8AC3E}">
        <p14:creationId xmlns:p14="http://schemas.microsoft.com/office/powerpoint/2010/main" val="9068270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C5CC43BB-6B37-4625-8BA7-CFC4FC3AA872}" type="slidenum">
              <a:rPr lang="de-DE" altLang="de-DE"/>
              <a:pPr/>
              <a:t>‹Nr.›</a:t>
            </a:fld>
            <a:endParaRPr lang="de-DE" altLang="de-DE"/>
          </a:p>
        </p:txBody>
      </p:sp>
    </p:spTree>
    <p:extLst>
      <p:ext uri="{BB962C8B-B14F-4D97-AF65-F5344CB8AC3E}">
        <p14:creationId xmlns:p14="http://schemas.microsoft.com/office/powerpoint/2010/main" val="18038263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269638AA-4267-44B7-887C-0F031CE3260D}" type="slidenum">
              <a:rPr lang="de-DE" altLang="de-DE"/>
              <a:pPr/>
              <a:t>‹Nr.›</a:t>
            </a:fld>
            <a:endParaRPr lang="de-DE" altLang="de-DE"/>
          </a:p>
        </p:txBody>
      </p:sp>
    </p:spTree>
    <p:extLst>
      <p:ext uri="{BB962C8B-B14F-4D97-AF65-F5344CB8AC3E}">
        <p14:creationId xmlns:p14="http://schemas.microsoft.com/office/powerpoint/2010/main" val="99611586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080E80F4-7E26-4BD4-9458-BE5C91827271}" type="slidenum">
              <a:rPr lang="de-DE" altLang="de-DE"/>
              <a:pPr/>
              <a:t>‹Nr.›</a:t>
            </a:fld>
            <a:endParaRPr lang="de-DE" altLang="de-DE"/>
          </a:p>
        </p:txBody>
      </p:sp>
    </p:spTree>
    <p:extLst>
      <p:ext uri="{BB962C8B-B14F-4D97-AF65-F5344CB8AC3E}">
        <p14:creationId xmlns:p14="http://schemas.microsoft.com/office/powerpoint/2010/main" val="12305649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D916A1D8-F79A-4C1A-8807-679FE0094589}" type="slidenum">
              <a:rPr lang="de-DE" altLang="de-DE"/>
              <a:pPr/>
              <a:t>‹Nr.›</a:t>
            </a:fld>
            <a:endParaRPr lang="de-DE" altLang="de-DE"/>
          </a:p>
        </p:txBody>
      </p:sp>
    </p:spTree>
    <p:extLst>
      <p:ext uri="{BB962C8B-B14F-4D97-AF65-F5344CB8AC3E}">
        <p14:creationId xmlns:p14="http://schemas.microsoft.com/office/powerpoint/2010/main" val="424340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solidFill>
                <a:srgbClr val="000000"/>
              </a:solidFill>
            </a:endParaRPr>
          </a:p>
        </p:txBody>
      </p:sp>
      <p:sp>
        <p:nvSpPr>
          <p:cNvPr id="4" name="Fußzeilenplatzhalter 3"/>
          <p:cNvSpPr>
            <a:spLocks noGrp="1"/>
          </p:cNvSpPr>
          <p:nvPr>
            <p:ph type="ftr" sz="quarter" idx="11"/>
          </p:nvPr>
        </p:nvSpPr>
        <p:spPr/>
        <p:txBody>
          <a:bodyPr/>
          <a:lstStyle>
            <a:lvl1pPr>
              <a:defRPr/>
            </a:lvl1pPr>
          </a:lstStyle>
          <a:p>
            <a:endParaRPr lang="de-DE">
              <a:solidFill>
                <a:srgbClr val="000000"/>
              </a:solidFill>
            </a:endParaRPr>
          </a:p>
        </p:txBody>
      </p:sp>
      <p:sp>
        <p:nvSpPr>
          <p:cNvPr id="5" name="Foliennummernplatzhalter 4"/>
          <p:cNvSpPr>
            <a:spLocks noGrp="1"/>
          </p:cNvSpPr>
          <p:nvPr>
            <p:ph type="sldNum" sz="quarter" idx="12"/>
          </p:nvPr>
        </p:nvSpPr>
        <p:spPr/>
        <p:txBody>
          <a:bodyPr/>
          <a:lstStyle>
            <a:lvl1pPr>
              <a:defRPr/>
            </a:lvl1pPr>
          </a:lstStyle>
          <a:p>
            <a:fld id="{C3080BCF-3EBF-4AC6-89CF-219EF2242118}" type="slidenum">
              <a:rPr lang="de-DE">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74135527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39B97CAD-3294-45FD-AA43-35FB0B96D1EF}" type="slidenum">
              <a:rPr lang="de-DE" altLang="de-DE"/>
              <a:pPr/>
              <a:t>‹Nr.›</a:t>
            </a:fld>
            <a:endParaRPr lang="de-DE" altLang="de-DE"/>
          </a:p>
        </p:txBody>
      </p:sp>
    </p:spTree>
    <p:extLst>
      <p:ext uri="{BB962C8B-B14F-4D97-AF65-F5344CB8AC3E}">
        <p14:creationId xmlns:p14="http://schemas.microsoft.com/office/powerpoint/2010/main" val="148632960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07A22CE7-635F-4733-940C-8EBC12763B76}" type="slidenum">
              <a:rPr lang="de-DE" altLang="de-DE"/>
              <a:pPr/>
              <a:t>‹Nr.›</a:t>
            </a:fld>
            <a:endParaRPr lang="de-DE" altLang="de-DE"/>
          </a:p>
        </p:txBody>
      </p:sp>
    </p:spTree>
    <p:extLst>
      <p:ext uri="{BB962C8B-B14F-4D97-AF65-F5344CB8AC3E}">
        <p14:creationId xmlns:p14="http://schemas.microsoft.com/office/powerpoint/2010/main" val="402844036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4563E3BD-B16C-449B-AEBE-CCC4EB9C976D}" type="slidenum">
              <a:rPr lang="de-DE" altLang="de-DE"/>
              <a:pPr/>
              <a:t>‹Nr.›</a:t>
            </a:fld>
            <a:endParaRPr lang="de-DE" altLang="de-DE"/>
          </a:p>
        </p:txBody>
      </p:sp>
    </p:spTree>
    <p:extLst>
      <p:ext uri="{BB962C8B-B14F-4D97-AF65-F5344CB8AC3E}">
        <p14:creationId xmlns:p14="http://schemas.microsoft.com/office/powerpoint/2010/main" val="19324657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619AB776-B070-4AA7-A936-B6705F5E92A8}" type="slidenum">
              <a:rPr lang="de-DE" altLang="de-DE"/>
              <a:pPr/>
              <a:t>‹Nr.›</a:t>
            </a:fld>
            <a:endParaRPr lang="de-DE" altLang="de-DE"/>
          </a:p>
        </p:txBody>
      </p:sp>
    </p:spTree>
    <p:extLst>
      <p:ext uri="{BB962C8B-B14F-4D97-AF65-F5344CB8AC3E}">
        <p14:creationId xmlns:p14="http://schemas.microsoft.com/office/powerpoint/2010/main" val="59550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53489F11-E79D-4B8A-AB60-1554CC3FB390}" type="slidenum">
              <a:rPr lang="de-DE" altLang="de-DE"/>
              <a:pPr/>
              <a:t>‹Nr.›</a:t>
            </a:fld>
            <a:endParaRPr lang="de-DE" altLang="de-DE"/>
          </a:p>
        </p:txBody>
      </p:sp>
    </p:spTree>
    <p:extLst>
      <p:ext uri="{BB962C8B-B14F-4D97-AF65-F5344CB8AC3E}">
        <p14:creationId xmlns:p14="http://schemas.microsoft.com/office/powerpoint/2010/main" val="428289960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743630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7991442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7960999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7263856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8" name="Footer Placeholder 7"/>
          <p:cNvSpPr>
            <a:spLocks noGrp="1"/>
          </p:cNvSpPr>
          <p:nvPr>
            <p:ph type="ftr" sz="quarter" idx="11"/>
          </p:nvPr>
        </p:nvSpPr>
        <p:spPr/>
        <p:txBody>
          <a:bodyPr/>
          <a:lstStyle/>
          <a:p>
            <a:endParaRPr lang="de-DE">
              <a:solidFill>
                <a:prstClr val="black">
                  <a:tint val="75000"/>
                </a:prstClr>
              </a:solidFill>
            </a:endParaRPr>
          </a:p>
        </p:txBody>
      </p:sp>
      <p:sp>
        <p:nvSpPr>
          <p:cNvPr id="9" name="Slide Number Placeholder 8"/>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88646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solidFill>
                <a:srgbClr val="000000"/>
              </a:solidFill>
            </a:endParaRPr>
          </a:p>
        </p:txBody>
      </p:sp>
      <p:sp>
        <p:nvSpPr>
          <p:cNvPr id="3" name="Fußzeilenplatzhalter 2"/>
          <p:cNvSpPr>
            <a:spLocks noGrp="1"/>
          </p:cNvSpPr>
          <p:nvPr>
            <p:ph type="ftr" sz="quarter" idx="11"/>
          </p:nvPr>
        </p:nvSpPr>
        <p:spPr/>
        <p:txBody>
          <a:bodyPr/>
          <a:lstStyle>
            <a:lvl1pPr>
              <a:defRPr/>
            </a:lvl1pPr>
          </a:lstStyle>
          <a:p>
            <a:endParaRPr lang="de-DE">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A6DF884-EFF9-4BAB-9DC1-788E17283E25}" type="slidenum">
              <a:rPr lang="de-DE">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9785420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4" name="Footer Placeholder 3"/>
          <p:cNvSpPr>
            <a:spLocks noGrp="1"/>
          </p:cNvSpPr>
          <p:nvPr>
            <p:ph type="ftr" sz="quarter" idx="11"/>
          </p:nvPr>
        </p:nvSpPr>
        <p:spPr/>
        <p:txBody>
          <a:bodyPr/>
          <a:lstStyle/>
          <a:p>
            <a:endParaRPr lang="de-DE">
              <a:solidFill>
                <a:prstClr val="black">
                  <a:tint val="75000"/>
                </a:prstClr>
              </a:solidFill>
            </a:endParaRPr>
          </a:p>
        </p:txBody>
      </p:sp>
      <p:sp>
        <p:nvSpPr>
          <p:cNvPr id="5" name="Slide Number Placeholder 4"/>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6225478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3" name="Footer Placeholder 2"/>
          <p:cNvSpPr>
            <a:spLocks noGrp="1"/>
          </p:cNvSpPr>
          <p:nvPr>
            <p:ph type="ftr" sz="quarter" idx="11"/>
          </p:nvPr>
        </p:nvSpPr>
        <p:spPr/>
        <p:txBody>
          <a:bodyPr/>
          <a:lstStyle/>
          <a:p>
            <a:endParaRPr lang="de-DE">
              <a:solidFill>
                <a:prstClr val="black">
                  <a:tint val="75000"/>
                </a:prstClr>
              </a:solidFill>
            </a:endParaRPr>
          </a:p>
        </p:txBody>
      </p:sp>
      <p:sp>
        <p:nvSpPr>
          <p:cNvPr id="4" name="Slide Number Placeholder 3"/>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0364034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1015236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5696101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670450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41971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60B2F09-9639-43DC-9A09-38840C3F7BAF}" type="datetimeFigureOut">
              <a:rPr lang="de-DE" smtClean="0">
                <a:solidFill>
                  <a:prstClr val="black">
                    <a:tint val="75000"/>
                  </a:prstClr>
                </a:solidFill>
              </a:rPr>
              <a:pPr/>
              <a:t>18.06.2015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C0B0FAA-FD52-4780-A926-56FA1DE6DE9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11178577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60B2F09-9639-43DC-9A09-38840C3F7BAF}" type="datetimeFigureOut">
              <a:rPr lang="de-DE" smtClean="0">
                <a:solidFill>
                  <a:prstClr val="black">
                    <a:tint val="75000"/>
                  </a:prstClr>
                </a:solidFill>
              </a:rPr>
              <a:pPr/>
              <a:t>18.06.2015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C0B0FAA-FD52-4780-A926-56FA1DE6DE9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98310395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A60B2F09-9639-43DC-9A09-38840C3F7BAF}" type="datetimeFigureOut">
              <a:rPr lang="de-DE" smtClean="0">
                <a:solidFill>
                  <a:prstClr val="black">
                    <a:tint val="75000"/>
                  </a:prstClr>
                </a:solidFill>
              </a:rPr>
              <a:pPr/>
              <a:t>18.06.2015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C0B0FAA-FD52-4780-A926-56FA1DE6DE9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1603888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60B2F09-9639-43DC-9A09-38840C3F7BAF}" type="datetimeFigureOut">
              <a:rPr lang="de-DE" smtClean="0">
                <a:solidFill>
                  <a:prstClr val="black">
                    <a:tint val="75000"/>
                  </a:prstClr>
                </a:solidFill>
              </a:rPr>
              <a:pPr/>
              <a:t>18.06.2015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C0B0FAA-FD52-4780-A926-56FA1DE6DE9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6884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551BCD52-8711-4C40-9F4D-9785E92D2567}" type="slidenum">
              <a:rPr lang="de-DE">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246368956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60B2F09-9639-43DC-9A09-38840C3F7BAF}" type="datetimeFigureOut">
              <a:rPr lang="de-DE" smtClean="0">
                <a:solidFill>
                  <a:prstClr val="black">
                    <a:tint val="75000"/>
                  </a:prstClr>
                </a:solidFill>
              </a:rPr>
              <a:pPr/>
              <a:t>18.06.2015</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2C0B0FAA-FD52-4780-A926-56FA1DE6DE9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4874354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60B2F09-9639-43DC-9A09-38840C3F7BAF}" type="datetimeFigureOut">
              <a:rPr lang="de-DE" smtClean="0">
                <a:solidFill>
                  <a:prstClr val="black">
                    <a:tint val="75000"/>
                  </a:prstClr>
                </a:solidFill>
              </a:rPr>
              <a:pPr/>
              <a:t>18.06.2015</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2C0B0FAA-FD52-4780-A926-56FA1DE6DE9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6093299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60B2F09-9639-43DC-9A09-38840C3F7BAF}" type="datetimeFigureOut">
              <a:rPr lang="de-DE" smtClean="0">
                <a:solidFill>
                  <a:prstClr val="black">
                    <a:tint val="75000"/>
                  </a:prstClr>
                </a:solidFill>
              </a:rPr>
              <a:pPr/>
              <a:t>18.06.2015</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2C0B0FAA-FD52-4780-A926-56FA1DE6DE9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0858296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60B2F09-9639-43DC-9A09-38840C3F7BAF}" type="datetimeFigureOut">
              <a:rPr lang="de-DE" smtClean="0">
                <a:solidFill>
                  <a:prstClr val="black">
                    <a:tint val="75000"/>
                  </a:prstClr>
                </a:solidFill>
              </a:rPr>
              <a:pPr/>
              <a:t>18.06.2015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C0B0FAA-FD52-4780-A926-56FA1DE6DE9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8948772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60B2F09-9639-43DC-9A09-38840C3F7BAF}" type="datetimeFigureOut">
              <a:rPr lang="de-DE" smtClean="0">
                <a:solidFill>
                  <a:prstClr val="black">
                    <a:tint val="75000"/>
                  </a:prstClr>
                </a:solidFill>
              </a:rPr>
              <a:pPr/>
              <a:t>18.06.2015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C0B0FAA-FD52-4780-A926-56FA1DE6DE9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1396043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60B2F09-9639-43DC-9A09-38840C3F7BAF}" type="datetimeFigureOut">
              <a:rPr lang="de-DE" smtClean="0">
                <a:solidFill>
                  <a:prstClr val="black">
                    <a:tint val="75000"/>
                  </a:prstClr>
                </a:solidFill>
              </a:rPr>
              <a:pPr/>
              <a:t>18.06.2015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C0B0FAA-FD52-4780-A926-56FA1DE6DE9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7603326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60B2F09-9639-43DC-9A09-38840C3F7BAF}" type="datetimeFigureOut">
              <a:rPr lang="de-DE" smtClean="0">
                <a:solidFill>
                  <a:prstClr val="black">
                    <a:tint val="75000"/>
                  </a:prstClr>
                </a:solidFill>
              </a:rPr>
              <a:pPr/>
              <a:t>18.06.2015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C0B0FAA-FD52-4780-A926-56FA1DE6DE9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9312909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1488AE9-85FA-4B16-833B-D71ABC86CB61}" type="datetimeFigureOut">
              <a:rPr lang="de-DE" smtClean="0">
                <a:solidFill>
                  <a:prstClr val="black">
                    <a:tint val="75000"/>
                  </a:prstClr>
                </a:solidFill>
              </a:rPr>
              <a:pPr/>
              <a:t>18.06.2015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F5051AB-B63C-4F24-8276-1859FDB9FA0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63198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1488AE9-85FA-4B16-833B-D71ABC86CB61}" type="datetimeFigureOut">
              <a:rPr lang="de-DE" smtClean="0">
                <a:solidFill>
                  <a:prstClr val="black">
                    <a:tint val="75000"/>
                  </a:prstClr>
                </a:solidFill>
              </a:rPr>
              <a:pPr/>
              <a:t>18.06.2015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F5051AB-B63C-4F24-8276-1859FDB9FA0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82395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1488AE9-85FA-4B16-833B-D71ABC86CB61}" type="datetimeFigureOut">
              <a:rPr lang="de-DE" smtClean="0">
                <a:solidFill>
                  <a:prstClr val="black">
                    <a:tint val="75000"/>
                  </a:prstClr>
                </a:solidFill>
              </a:rPr>
              <a:pPr/>
              <a:t>18.06.2015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F5051AB-B63C-4F24-8276-1859FDB9FA0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0300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2"/>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39533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22A6C37A-9991-4DAD-9C52-0DCD8B0D2337}" type="slidenum">
              <a:rPr lang="de-DE">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94386276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1488AE9-85FA-4B16-833B-D71ABC86CB61}" type="datetimeFigureOut">
              <a:rPr lang="de-DE" smtClean="0">
                <a:solidFill>
                  <a:prstClr val="black">
                    <a:tint val="75000"/>
                  </a:prstClr>
                </a:solidFill>
              </a:rPr>
              <a:pPr/>
              <a:t>18.06.2015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EF5051AB-B63C-4F24-8276-1859FDB9FA0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8443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1488AE9-85FA-4B16-833B-D71ABC86CB61}" type="datetimeFigureOut">
              <a:rPr lang="de-DE" smtClean="0">
                <a:solidFill>
                  <a:prstClr val="black">
                    <a:tint val="75000"/>
                  </a:prstClr>
                </a:solidFill>
              </a:rPr>
              <a:pPr/>
              <a:t>18.06.2015</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EF5051AB-B63C-4F24-8276-1859FDB9FA0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8127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1488AE9-85FA-4B16-833B-D71ABC86CB61}" type="datetimeFigureOut">
              <a:rPr lang="de-DE" smtClean="0">
                <a:solidFill>
                  <a:prstClr val="black">
                    <a:tint val="75000"/>
                  </a:prstClr>
                </a:solidFill>
              </a:rPr>
              <a:pPr/>
              <a:t>18.06.2015</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EF5051AB-B63C-4F24-8276-1859FDB9FA0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7482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1488AE9-85FA-4B16-833B-D71ABC86CB61}" type="datetimeFigureOut">
              <a:rPr lang="de-DE" smtClean="0">
                <a:solidFill>
                  <a:prstClr val="black">
                    <a:tint val="75000"/>
                  </a:prstClr>
                </a:solidFill>
              </a:rPr>
              <a:pPr/>
              <a:t>18.06.2015</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EF5051AB-B63C-4F24-8276-1859FDB9FA0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7024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1488AE9-85FA-4B16-833B-D71ABC86CB61}" type="datetimeFigureOut">
              <a:rPr lang="de-DE" smtClean="0">
                <a:solidFill>
                  <a:prstClr val="black">
                    <a:tint val="75000"/>
                  </a:prstClr>
                </a:solidFill>
              </a:rPr>
              <a:pPr/>
              <a:t>18.06.2015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EF5051AB-B63C-4F24-8276-1859FDB9FA0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3421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1488AE9-85FA-4B16-833B-D71ABC86CB61}" type="datetimeFigureOut">
              <a:rPr lang="de-DE" smtClean="0">
                <a:solidFill>
                  <a:prstClr val="black">
                    <a:tint val="75000"/>
                  </a:prstClr>
                </a:solidFill>
              </a:rPr>
              <a:pPr/>
              <a:t>18.06.2015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EF5051AB-B63C-4F24-8276-1859FDB9FA0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428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1488AE9-85FA-4B16-833B-D71ABC86CB61}" type="datetimeFigureOut">
              <a:rPr lang="de-DE" smtClean="0">
                <a:solidFill>
                  <a:prstClr val="black">
                    <a:tint val="75000"/>
                  </a:prstClr>
                </a:solidFill>
              </a:rPr>
              <a:pPr/>
              <a:t>18.06.2015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F5051AB-B63C-4F24-8276-1859FDB9FA0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78493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1488AE9-85FA-4B16-833B-D71ABC86CB61}" type="datetimeFigureOut">
              <a:rPr lang="de-DE" smtClean="0">
                <a:solidFill>
                  <a:prstClr val="black">
                    <a:tint val="75000"/>
                  </a:prstClr>
                </a:solidFill>
              </a:rPr>
              <a:pPr/>
              <a:t>18.06.2015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F5051AB-B63C-4F24-8276-1859FDB9FA0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22128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67E15FEE-CD6F-445D-9CC6-35CF603600CF}" type="slidenum">
              <a:rPr lang="de-DE">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110614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9"/>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33E0C59B-C777-4634-9300-537747413333}" type="slidenum">
              <a:rPr lang="de-DE">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2024250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1"/>
          <p:cNvSpPr>
            <a:spLocks noGrp="1" noChangeArrowheads="1"/>
          </p:cNvSpPr>
          <p:nvPr>
            <p:ph type="sldNum" sz="quarter" idx="10"/>
          </p:nvPr>
        </p:nvSpPr>
        <p:spPr/>
        <p:txBody>
          <a:bodyPr/>
          <a:lstStyle>
            <a:lvl1pPr fontAlgn="auto">
              <a:spcBef>
                <a:spcPts val="0"/>
              </a:spcBef>
              <a:spcAft>
                <a:spcPts val="0"/>
              </a:spcAft>
              <a:defRPr/>
            </a:lvl1pPr>
          </a:lstStyle>
          <a:p>
            <a:pPr>
              <a:defRPr/>
            </a:pPr>
            <a:fld id="{742F745E-3D5C-4D73-BC69-EC22F5688779}" type="slidenum">
              <a:rPr lang="en-US"/>
              <a:pPr>
                <a:defRPr/>
              </a:pPr>
              <a:t>‹Nr.›</a:t>
            </a:fld>
            <a:endParaRPr lang="en-US" dirty="0">
              <a:latin typeface="Garamond" pitchFamily="8" charset="0"/>
            </a:endParaRPr>
          </a:p>
        </p:txBody>
      </p:sp>
    </p:spTree>
    <p:extLst>
      <p:ext uri="{BB962C8B-B14F-4D97-AF65-F5344CB8AC3E}">
        <p14:creationId xmlns:p14="http://schemas.microsoft.com/office/powerpoint/2010/main" val="868657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fontAlgn="auto">
              <a:spcBef>
                <a:spcPts val="0"/>
              </a:spcBef>
              <a:spcAft>
                <a:spcPts val="0"/>
              </a:spcAft>
              <a:defRPr/>
            </a:lvl1pPr>
          </a:lstStyle>
          <a:p>
            <a:pPr>
              <a:defRPr/>
            </a:pPr>
            <a:fld id="{DE0DEB32-D7F9-4CD6-A228-154DFA8312BD}" type="slidenum">
              <a:rPr lang="en-US"/>
              <a:pPr>
                <a:defRPr/>
              </a:pPr>
              <a:t>‹Nr.›</a:t>
            </a:fld>
            <a:endParaRPr lang="en-US" dirty="0">
              <a:latin typeface="Garamond" pitchFamily="8" charset="0"/>
            </a:endParaRPr>
          </a:p>
        </p:txBody>
      </p:sp>
    </p:spTree>
    <p:extLst>
      <p:ext uri="{BB962C8B-B14F-4D97-AF65-F5344CB8AC3E}">
        <p14:creationId xmlns:p14="http://schemas.microsoft.com/office/powerpoint/2010/main" val="1941069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p:txBody>
          <a:bodyPr/>
          <a:lstStyle>
            <a:lvl1pPr fontAlgn="auto">
              <a:spcBef>
                <a:spcPts val="0"/>
              </a:spcBef>
              <a:spcAft>
                <a:spcPts val="0"/>
              </a:spcAft>
              <a:defRPr/>
            </a:lvl1pPr>
          </a:lstStyle>
          <a:p>
            <a:pPr>
              <a:defRPr/>
            </a:pPr>
            <a:fld id="{FC7BA5BB-F720-4EBE-B363-40FC65715FD3}" type="slidenum">
              <a:rPr lang="en-US"/>
              <a:pPr>
                <a:defRPr/>
              </a:pPr>
              <a:t>‹Nr.›</a:t>
            </a:fld>
            <a:endParaRPr lang="en-US" dirty="0">
              <a:latin typeface="Garamond" pitchFamily="8" charset="0"/>
            </a:endParaRPr>
          </a:p>
        </p:txBody>
      </p:sp>
    </p:spTree>
    <p:extLst>
      <p:ext uri="{BB962C8B-B14F-4D97-AF65-F5344CB8AC3E}">
        <p14:creationId xmlns:p14="http://schemas.microsoft.com/office/powerpoint/2010/main" val="3829173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767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767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p:txBody>
          <a:bodyPr/>
          <a:lstStyle>
            <a:lvl1pPr fontAlgn="auto">
              <a:spcBef>
                <a:spcPts val="0"/>
              </a:spcBef>
              <a:spcAft>
                <a:spcPts val="0"/>
              </a:spcAft>
              <a:defRPr/>
            </a:lvl1pPr>
          </a:lstStyle>
          <a:p>
            <a:pPr>
              <a:defRPr/>
            </a:pPr>
            <a:fld id="{9CB30DEB-2E39-4466-AE21-29A5C8715CF7}" type="slidenum">
              <a:rPr lang="en-US"/>
              <a:pPr>
                <a:defRPr/>
              </a:pPr>
              <a:t>‹Nr.›</a:t>
            </a:fld>
            <a:endParaRPr lang="en-US" dirty="0">
              <a:latin typeface="Garamond" pitchFamily="8" charset="0"/>
            </a:endParaRPr>
          </a:p>
        </p:txBody>
      </p:sp>
    </p:spTree>
    <p:extLst>
      <p:ext uri="{BB962C8B-B14F-4D97-AF65-F5344CB8AC3E}">
        <p14:creationId xmlns:p14="http://schemas.microsoft.com/office/powerpoint/2010/main" val="3587524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p:txBody>
          <a:bodyPr/>
          <a:lstStyle>
            <a:lvl1pPr fontAlgn="auto">
              <a:spcBef>
                <a:spcPts val="0"/>
              </a:spcBef>
              <a:spcAft>
                <a:spcPts val="0"/>
              </a:spcAft>
              <a:defRPr/>
            </a:lvl1pPr>
          </a:lstStyle>
          <a:p>
            <a:pPr>
              <a:defRPr/>
            </a:pPr>
            <a:fld id="{00C6C679-F15C-4132-9491-A606E1C45A94}" type="slidenum">
              <a:rPr lang="en-US"/>
              <a:pPr>
                <a:defRPr/>
              </a:pPr>
              <a:t>‹Nr.›</a:t>
            </a:fld>
            <a:endParaRPr lang="en-US" dirty="0">
              <a:latin typeface="Garamond" pitchFamily="8" charset="0"/>
            </a:endParaRPr>
          </a:p>
        </p:txBody>
      </p:sp>
    </p:spTree>
    <p:extLst>
      <p:ext uri="{BB962C8B-B14F-4D97-AF65-F5344CB8AC3E}">
        <p14:creationId xmlns:p14="http://schemas.microsoft.com/office/powerpoint/2010/main" val="2860414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p:txBody>
          <a:bodyPr/>
          <a:lstStyle>
            <a:lvl1pPr fontAlgn="auto">
              <a:spcBef>
                <a:spcPts val="0"/>
              </a:spcBef>
              <a:spcAft>
                <a:spcPts val="0"/>
              </a:spcAft>
              <a:defRPr/>
            </a:lvl1pPr>
          </a:lstStyle>
          <a:p>
            <a:pPr>
              <a:defRPr/>
            </a:pPr>
            <a:fld id="{6521F602-2978-43E1-B48B-683A606931AD}" type="slidenum">
              <a:rPr lang="en-US"/>
              <a:pPr>
                <a:defRPr/>
              </a:pPr>
              <a:t>‹Nr.›</a:t>
            </a:fld>
            <a:endParaRPr lang="en-US" dirty="0">
              <a:latin typeface="Garamond" pitchFamily="8" charset="0"/>
            </a:endParaRPr>
          </a:p>
        </p:txBody>
      </p:sp>
    </p:spTree>
    <p:extLst>
      <p:ext uri="{BB962C8B-B14F-4D97-AF65-F5344CB8AC3E}">
        <p14:creationId xmlns:p14="http://schemas.microsoft.com/office/powerpoint/2010/main" val="1958253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p:txBody>
          <a:bodyPr/>
          <a:lstStyle>
            <a:lvl1pPr fontAlgn="auto">
              <a:spcBef>
                <a:spcPts val="0"/>
              </a:spcBef>
              <a:spcAft>
                <a:spcPts val="0"/>
              </a:spcAft>
              <a:defRPr/>
            </a:lvl1pPr>
          </a:lstStyle>
          <a:p>
            <a:pPr>
              <a:defRPr/>
            </a:pPr>
            <a:fld id="{B378910A-2847-4119-9910-C73CDF44F0C3}" type="slidenum">
              <a:rPr lang="en-US"/>
              <a:pPr>
                <a:defRPr/>
              </a:pPr>
              <a:t>‹Nr.›</a:t>
            </a:fld>
            <a:endParaRPr lang="en-US" dirty="0">
              <a:latin typeface="Garamond" pitchFamily="8" charset="0"/>
            </a:endParaRPr>
          </a:p>
        </p:txBody>
      </p:sp>
    </p:spTree>
    <p:extLst>
      <p:ext uri="{BB962C8B-B14F-4D97-AF65-F5344CB8AC3E}">
        <p14:creationId xmlns:p14="http://schemas.microsoft.com/office/powerpoint/2010/main" val="32462139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2683973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p:txBody>
          <a:bodyPr/>
          <a:lstStyle>
            <a:lvl1pPr fontAlgn="auto">
              <a:spcBef>
                <a:spcPts val="0"/>
              </a:spcBef>
              <a:spcAft>
                <a:spcPts val="0"/>
              </a:spcAft>
              <a:defRPr/>
            </a:lvl1pPr>
          </a:lstStyle>
          <a:p>
            <a:pPr>
              <a:defRPr/>
            </a:pPr>
            <a:fld id="{62A23FE7-7AF5-4115-ABB4-ABC76A4E2D8B}" type="slidenum">
              <a:rPr lang="en-US"/>
              <a:pPr>
                <a:defRPr/>
              </a:pPr>
              <a:t>‹Nr.›</a:t>
            </a:fld>
            <a:endParaRPr lang="en-US" dirty="0">
              <a:latin typeface="Garamond" pitchFamily="8" charset="0"/>
            </a:endParaRPr>
          </a:p>
        </p:txBody>
      </p:sp>
    </p:spTree>
    <p:extLst>
      <p:ext uri="{BB962C8B-B14F-4D97-AF65-F5344CB8AC3E}">
        <p14:creationId xmlns:p14="http://schemas.microsoft.com/office/powerpoint/2010/main" val="356307499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p:txBody>
          <a:bodyPr/>
          <a:lstStyle>
            <a:lvl1pPr fontAlgn="auto">
              <a:spcBef>
                <a:spcPts val="0"/>
              </a:spcBef>
              <a:spcAft>
                <a:spcPts val="0"/>
              </a:spcAft>
              <a:defRPr/>
            </a:lvl1pPr>
          </a:lstStyle>
          <a:p>
            <a:pPr>
              <a:defRPr/>
            </a:pPr>
            <a:fld id="{35CF069C-41E5-41DE-A208-C5F49663ED5E}" type="slidenum">
              <a:rPr lang="en-US"/>
              <a:pPr>
                <a:defRPr/>
              </a:pPr>
              <a:t>‹Nr.›</a:t>
            </a:fld>
            <a:endParaRPr lang="en-US" dirty="0">
              <a:latin typeface="Garamond" pitchFamily="8" charset="0"/>
            </a:endParaRPr>
          </a:p>
        </p:txBody>
      </p:sp>
    </p:spTree>
    <p:extLst>
      <p:ext uri="{BB962C8B-B14F-4D97-AF65-F5344CB8AC3E}">
        <p14:creationId xmlns:p14="http://schemas.microsoft.com/office/powerpoint/2010/main" val="3689429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fontAlgn="auto">
              <a:spcBef>
                <a:spcPts val="0"/>
              </a:spcBef>
              <a:spcAft>
                <a:spcPts val="0"/>
              </a:spcAft>
              <a:defRPr/>
            </a:lvl1pPr>
          </a:lstStyle>
          <a:p>
            <a:pPr>
              <a:defRPr/>
            </a:pPr>
            <a:fld id="{689C65ED-C61B-413D-92B3-AF799A358135}" type="slidenum">
              <a:rPr lang="en-US"/>
              <a:pPr>
                <a:defRPr/>
              </a:pPr>
              <a:t>‹Nr.›</a:t>
            </a:fld>
            <a:endParaRPr lang="en-US" dirty="0">
              <a:latin typeface="Garamond" pitchFamily="8" charset="0"/>
            </a:endParaRPr>
          </a:p>
        </p:txBody>
      </p:sp>
    </p:spTree>
    <p:extLst>
      <p:ext uri="{BB962C8B-B14F-4D97-AF65-F5344CB8AC3E}">
        <p14:creationId xmlns:p14="http://schemas.microsoft.com/office/powerpoint/2010/main" val="2643230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769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fontAlgn="auto">
              <a:spcBef>
                <a:spcPts val="0"/>
              </a:spcBef>
              <a:spcAft>
                <a:spcPts val="0"/>
              </a:spcAft>
              <a:defRPr/>
            </a:lvl1pPr>
          </a:lstStyle>
          <a:p>
            <a:pPr>
              <a:defRPr/>
            </a:pPr>
            <a:fld id="{4071D361-2B2C-4626-B277-EAE71FB8AA3D}" type="slidenum">
              <a:rPr lang="en-US"/>
              <a:pPr>
                <a:defRPr/>
              </a:pPr>
              <a:t>‹Nr.›</a:t>
            </a:fld>
            <a:endParaRPr lang="en-US" dirty="0">
              <a:latin typeface="Garamond" pitchFamily="8" charset="0"/>
            </a:endParaRPr>
          </a:p>
        </p:txBody>
      </p:sp>
    </p:spTree>
    <p:extLst>
      <p:ext uri="{BB962C8B-B14F-4D97-AF65-F5344CB8AC3E}">
        <p14:creationId xmlns:p14="http://schemas.microsoft.com/office/powerpoint/2010/main" val="1595886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980734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649257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452474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99085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7343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172294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575047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9229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017807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952087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36942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450941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3C0D0BE-0521-4CCA-BCFE-C846D39AAB2E}" type="datetimeFigureOut">
              <a:rPr lang="en-US">
                <a:solidFill>
                  <a:prstClr val="black">
                    <a:tint val="75000"/>
                  </a:prstClr>
                </a:solidFill>
              </a:rPr>
              <a:pPr>
                <a:defRPr/>
              </a:pPr>
              <a:t>6/18/2015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F1E324-61F1-4FBF-993D-038F10DE98C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15513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1BAB39-FDA6-43D8-9EEB-BC883726F18F}" type="datetimeFigureOut">
              <a:rPr lang="en-US">
                <a:solidFill>
                  <a:prstClr val="black">
                    <a:tint val="75000"/>
                  </a:prstClr>
                </a:solidFill>
              </a:rPr>
              <a:pPr>
                <a:defRPr/>
              </a:pPr>
              <a:t>6/18/2015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FC6FF4-88C8-46FC-A30C-5781F7E1EF1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171608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079AFA-F71B-4F92-A339-8F3301C3C1E4}" type="datetimeFigureOut">
              <a:rPr lang="en-US">
                <a:solidFill>
                  <a:prstClr val="black">
                    <a:tint val="75000"/>
                  </a:prstClr>
                </a:solidFill>
              </a:rPr>
              <a:pPr>
                <a:defRPr/>
              </a:pPr>
              <a:t>6/18/2015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098198-C926-49CC-8CBD-3EE0A328066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5427803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E4A57C-23CC-4D7C-A0A0-18A2974C2198}" type="datetimeFigureOut">
              <a:rPr lang="en-US">
                <a:solidFill>
                  <a:prstClr val="black">
                    <a:tint val="75000"/>
                  </a:prstClr>
                </a:solidFill>
              </a:rPr>
              <a:pPr>
                <a:defRPr/>
              </a:pPr>
              <a:t>6/18/2015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7139724-158F-4E3A-B76D-043650C155E8}"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8705988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EC5278-A431-42A9-833A-E150823561B5}" type="datetimeFigureOut">
              <a:rPr lang="en-US">
                <a:solidFill>
                  <a:prstClr val="black">
                    <a:tint val="75000"/>
                  </a:prstClr>
                </a:solidFill>
              </a:rPr>
              <a:pPr>
                <a:defRPr/>
              </a:pPr>
              <a:t>6/18/2015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92CE174-031A-4650-8F1E-BFD62AAC2778}"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1289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98742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777C2A-F3AB-4B09-8F13-8D990E7B6303}" type="datetimeFigureOut">
              <a:rPr lang="en-US">
                <a:solidFill>
                  <a:prstClr val="black">
                    <a:tint val="75000"/>
                  </a:prstClr>
                </a:solidFill>
              </a:rPr>
              <a:pPr>
                <a:defRPr/>
              </a:pPr>
              <a:t>6/18/2015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05ADC12-9D47-4769-A020-A300A682EC9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983246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DF4D44-6B4B-4680-929E-12C6ABBCF3B7}" type="datetimeFigureOut">
              <a:rPr lang="en-US">
                <a:solidFill>
                  <a:prstClr val="black">
                    <a:tint val="75000"/>
                  </a:prstClr>
                </a:solidFill>
              </a:rPr>
              <a:pPr>
                <a:defRPr/>
              </a:pPr>
              <a:t>6/18/2015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25E7A8-EC93-4EF5-9E54-43FA660960F8}"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39148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582B5F-19CE-48BF-A29D-14AE714E6F6E}" type="datetimeFigureOut">
              <a:rPr lang="en-US">
                <a:solidFill>
                  <a:prstClr val="black">
                    <a:tint val="75000"/>
                  </a:prstClr>
                </a:solidFill>
              </a:rPr>
              <a:pPr>
                <a:defRPr/>
              </a:pPr>
              <a:t>6/18/2015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0D53DE9-60FE-4802-B2C3-3E4670B2BE3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283529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3AC59E-11BE-4568-A0B4-C3DE77963D45}" type="datetimeFigureOut">
              <a:rPr lang="en-US">
                <a:solidFill>
                  <a:prstClr val="black">
                    <a:tint val="75000"/>
                  </a:prstClr>
                </a:solidFill>
              </a:rPr>
              <a:pPr>
                <a:defRPr/>
              </a:pPr>
              <a:t>6/18/2015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3B24E9-4971-4F3E-9A41-F39E871F503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0517066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8C56EC-C380-4AD3-BA4F-9BC996B8F8A4}" type="datetimeFigureOut">
              <a:rPr lang="en-US">
                <a:solidFill>
                  <a:prstClr val="black">
                    <a:tint val="75000"/>
                  </a:prstClr>
                </a:solidFill>
              </a:rPr>
              <a:pPr>
                <a:defRPr/>
              </a:pPr>
              <a:t>6/18/2015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D1426D-A242-43BC-99D1-E2700218F816}"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8111966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CA084-1A46-4497-A303-0C2547321D3F}" type="datetimeFigureOut">
              <a:rPr lang="en-US">
                <a:solidFill>
                  <a:prstClr val="black">
                    <a:tint val="75000"/>
                  </a:prstClr>
                </a:solidFill>
              </a:rPr>
              <a:pPr>
                <a:defRPr/>
              </a:pPr>
              <a:t>6/18/2015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9C73A3-B723-4147-B562-0232D9C0899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8666817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3C0D0BE-0521-4CCA-BCFE-C846D39AAB2E}" type="datetimeFigureOut">
              <a:rPr lang="en-US">
                <a:solidFill>
                  <a:prstClr val="black">
                    <a:tint val="75000"/>
                  </a:prstClr>
                </a:solidFill>
              </a:rPr>
              <a:pPr>
                <a:defRPr/>
              </a:pPr>
              <a:t>6/18/2015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F1E324-61F1-4FBF-993D-038F10DE98C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8575698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1BAB39-FDA6-43D8-9EEB-BC883726F18F}" type="datetimeFigureOut">
              <a:rPr lang="en-US">
                <a:solidFill>
                  <a:prstClr val="black">
                    <a:tint val="75000"/>
                  </a:prstClr>
                </a:solidFill>
              </a:rPr>
              <a:pPr>
                <a:defRPr/>
              </a:pPr>
              <a:t>6/18/2015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FC6FF4-88C8-46FC-A30C-5781F7E1EF1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1766040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079AFA-F71B-4F92-A339-8F3301C3C1E4}" type="datetimeFigureOut">
              <a:rPr lang="en-US">
                <a:solidFill>
                  <a:prstClr val="black">
                    <a:tint val="75000"/>
                  </a:prstClr>
                </a:solidFill>
              </a:rPr>
              <a:pPr>
                <a:defRPr/>
              </a:pPr>
              <a:t>6/18/2015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098198-C926-49CC-8CBD-3EE0A328066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068661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E4A57C-23CC-4D7C-A0A0-18A2974C2198}" type="datetimeFigureOut">
              <a:rPr lang="en-US">
                <a:solidFill>
                  <a:prstClr val="black">
                    <a:tint val="75000"/>
                  </a:prstClr>
                </a:solidFill>
              </a:rPr>
              <a:pPr>
                <a:defRPr/>
              </a:pPr>
              <a:t>6/18/2015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7139724-158F-4E3A-B76D-043650C155E8}"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7247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1411454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EC5278-A431-42A9-833A-E150823561B5}" type="datetimeFigureOut">
              <a:rPr lang="en-US">
                <a:solidFill>
                  <a:prstClr val="black">
                    <a:tint val="75000"/>
                  </a:prstClr>
                </a:solidFill>
              </a:rPr>
              <a:pPr>
                <a:defRPr/>
              </a:pPr>
              <a:t>6/18/2015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92CE174-031A-4650-8F1E-BFD62AAC2778}"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148973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777C2A-F3AB-4B09-8F13-8D990E7B6303}" type="datetimeFigureOut">
              <a:rPr lang="en-US">
                <a:solidFill>
                  <a:prstClr val="black">
                    <a:tint val="75000"/>
                  </a:prstClr>
                </a:solidFill>
              </a:rPr>
              <a:pPr>
                <a:defRPr/>
              </a:pPr>
              <a:t>6/18/2015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05ADC12-9D47-4769-A020-A300A682EC9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694344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DF4D44-6B4B-4680-929E-12C6ABBCF3B7}" type="datetimeFigureOut">
              <a:rPr lang="en-US">
                <a:solidFill>
                  <a:prstClr val="black">
                    <a:tint val="75000"/>
                  </a:prstClr>
                </a:solidFill>
              </a:rPr>
              <a:pPr>
                <a:defRPr/>
              </a:pPr>
              <a:t>6/18/2015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25E7A8-EC93-4EF5-9E54-43FA660960F8}"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244757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582B5F-19CE-48BF-A29D-14AE714E6F6E}" type="datetimeFigureOut">
              <a:rPr lang="en-US">
                <a:solidFill>
                  <a:prstClr val="black">
                    <a:tint val="75000"/>
                  </a:prstClr>
                </a:solidFill>
              </a:rPr>
              <a:pPr>
                <a:defRPr/>
              </a:pPr>
              <a:t>6/18/2015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0D53DE9-60FE-4802-B2C3-3E4670B2BE3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5191799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3AC59E-11BE-4568-A0B4-C3DE77963D45}" type="datetimeFigureOut">
              <a:rPr lang="en-US">
                <a:solidFill>
                  <a:prstClr val="black">
                    <a:tint val="75000"/>
                  </a:prstClr>
                </a:solidFill>
              </a:rPr>
              <a:pPr>
                <a:defRPr/>
              </a:pPr>
              <a:t>6/18/2015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3B24E9-4971-4F3E-9A41-F39E871F503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1887110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8C56EC-C380-4AD3-BA4F-9BC996B8F8A4}" type="datetimeFigureOut">
              <a:rPr lang="en-US">
                <a:solidFill>
                  <a:prstClr val="black">
                    <a:tint val="75000"/>
                  </a:prstClr>
                </a:solidFill>
              </a:rPr>
              <a:pPr>
                <a:defRPr/>
              </a:pPr>
              <a:t>6/18/2015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D1426D-A242-43BC-99D1-E2700218F816}"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0175947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CA084-1A46-4497-A303-0C2547321D3F}" type="datetimeFigureOut">
              <a:rPr lang="en-US">
                <a:solidFill>
                  <a:prstClr val="black">
                    <a:tint val="75000"/>
                  </a:prstClr>
                </a:solidFill>
              </a:rPr>
              <a:pPr>
                <a:defRPr/>
              </a:pPr>
              <a:t>6/18/2015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9C73A3-B723-4147-B562-0232D9C0899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7769272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99555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6875078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36621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2828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117600" y="1981200"/>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303022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37813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9676250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2418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2535785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9136241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095883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99200" y="609600"/>
            <a:ext cx="17272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117600" y="609600"/>
            <a:ext cx="50292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202472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DAC58102-51BA-4084-B3A0-A9C381DE88D3}" type="datetimeFigureOut">
              <a:rPr lang="de-DE" smtClean="0">
                <a:solidFill>
                  <a:prstClr val="black">
                    <a:tint val="75000"/>
                  </a:prstClr>
                </a:solidFill>
              </a:rPr>
              <a:pPr/>
              <a:t>18.06.2015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D713B76-0D2A-4B33-BE69-898FCBC5E11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4609571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AC58102-51BA-4084-B3A0-A9C381DE88D3}" type="datetimeFigureOut">
              <a:rPr lang="de-DE" smtClean="0">
                <a:solidFill>
                  <a:prstClr val="black">
                    <a:tint val="75000"/>
                  </a:prstClr>
                </a:solidFill>
              </a:rPr>
              <a:pPr/>
              <a:t>18.06.2015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D713B76-0D2A-4B33-BE69-898FCBC5E11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0376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6093119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DAC58102-51BA-4084-B3A0-A9C381DE88D3}" type="datetimeFigureOut">
              <a:rPr lang="de-DE" smtClean="0">
                <a:solidFill>
                  <a:prstClr val="black">
                    <a:tint val="75000"/>
                  </a:prstClr>
                </a:solidFill>
              </a:rPr>
              <a:pPr/>
              <a:t>18.06.2015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D713B76-0D2A-4B33-BE69-898FCBC5E11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862800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DAC58102-51BA-4084-B3A0-A9C381DE88D3}" type="datetimeFigureOut">
              <a:rPr lang="de-DE" smtClean="0">
                <a:solidFill>
                  <a:prstClr val="black">
                    <a:tint val="75000"/>
                  </a:prstClr>
                </a:solidFill>
              </a:rPr>
              <a:pPr/>
              <a:t>18.06.2015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D713B76-0D2A-4B33-BE69-898FCBC5E11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161640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DAC58102-51BA-4084-B3A0-A9C381DE88D3}" type="datetimeFigureOut">
              <a:rPr lang="de-DE" smtClean="0">
                <a:solidFill>
                  <a:prstClr val="black">
                    <a:tint val="75000"/>
                  </a:prstClr>
                </a:solidFill>
              </a:rPr>
              <a:pPr/>
              <a:t>18.06.2015</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5D713B76-0D2A-4B33-BE69-898FCBC5E11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81021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AC58102-51BA-4084-B3A0-A9C381DE88D3}" type="datetimeFigureOut">
              <a:rPr lang="de-DE" smtClean="0">
                <a:solidFill>
                  <a:prstClr val="black">
                    <a:tint val="75000"/>
                  </a:prstClr>
                </a:solidFill>
              </a:rPr>
              <a:pPr/>
              <a:t>18.06.2015</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5D713B76-0D2A-4B33-BE69-898FCBC5E11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693249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AC58102-51BA-4084-B3A0-A9C381DE88D3}" type="datetimeFigureOut">
              <a:rPr lang="de-DE" smtClean="0">
                <a:solidFill>
                  <a:prstClr val="black">
                    <a:tint val="75000"/>
                  </a:prstClr>
                </a:solidFill>
              </a:rPr>
              <a:pPr/>
              <a:t>18.06.2015</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5D713B76-0D2A-4B33-BE69-898FCBC5E11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627290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AC58102-51BA-4084-B3A0-A9C381DE88D3}" type="datetimeFigureOut">
              <a:rPr lang="de-DE" smtClean="0">
                <a:solidFill>
                  <a:prstClr val="black">
                    <a:tint val="75000"/>
                  </a:prstClr>
                </a:solidFill>
              </a:rPr>
              <a:pPr/>
              <a:t>18.06.2015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D713B76-0D2A-4B33-BE69-898FCBC5E11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029183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AC58102-51BA-4084-B3A0-A9C381DE88D3}" type="datetimeFigureOut">
              <a:rPr lang="de-DE" smtClean="0">
                <a:solidFill>
                  <a:prstClr val="black">
                    <a:tint val="75000"/>
                  </a:prstClr>
                </a:solidFill>
              </a:rPr>
              <a:pPr/>
              <a:t>18.06.2015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D713B76-0D2A-4B33-BE69-898FCBC5E11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836190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AC58102-51BA-4084-B3A0-A9C381DE88D3}" type="datetimeFigureOut">
              <a:rPr lang="de-DE" smtClean="0">
                <a:solidFill>
                  <a:prstClr val="black">
                    <a:tint val="75000"/>
                  </a:prstClr>
                </a:solidFill>
              </a:rPr>
              <a:pPr/>
              <a:t>18.06.2015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D713B76-0D2A-4B33-BE69-898FCBC5E11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756980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AC58102-51BA-4084-B3A0-A9C381DE88D3}" type="datetimeFigureOut">
              <a:rPr lang="de-DE" smtClean="0">
                <a:solidFill>
                  <a:prstClr val="black">
                    <a:tint val="75000"/>
                  </a:prstClr>
                </a:solidFill>
              </a:rPr>
              <a:pPr/>
              <a:t>18.06.2015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D713B76-0D2A-4B33-BE69-898FCBC5E11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82558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6A176D79-6987-41DE-9479-AFE14D2C2B6E}" type="datetimeFigureOut">
              <a:rPr lang="de-DE"/>
              <a:pPr>
                <a:defRPr/>
              </a:pPr>
              <a:t>18.06.2015</a:t>
            </a:fld>
            <a:endParaRPr lang="de-DE"/>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6" name="Slide Number Placeholder 5"/>
          <p:cNvSpPr>
            <a:spLocks noGrp="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2688E7EE-B6A5-4551-8F69-4EDAFD84B345}" type="slidenum">
              <a:rPr lang="de-DE"/>
              <a:pPr>
                <a:defRPr/>
              </a:pPr>
              <a:t>‹Nr.›</a:t>
            </a:fld>
            <a:endParaRPr lang="de-DE"/>
          </a:p>
        </p:txBody>
      </p:sp>
    </p:spTree>
    <p:extLst>
      <p:ext uri="{BB962C8B-B14F-4D97-AF65-F5344CB8AC3E}">
        <p14:creationId xmlns:p14="http://schemas.microsoft.com/office/powerpoint/2010/main" val="2248164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2717081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userDrawn="1"/>
        </p:nvSpPr>
        <p:spPr>
          <a:xfrm>
            <a:off x="0" y="0"/>
            <a:ext cx="9144000" cy="10525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a:xfrm>
            <a:off x="467544" y="16288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58D7EC25-3AFF-4AB1-8102-64B4A778EDEA}" type="datetimeFigureOut">
              <a:rPr lang="de-DE"/>
              <a:pPr>
                <a:defRPr/>
              </a:pPr>
              <a:t>18.06.2015</a:t>
            </a:fld>
            <a:endParaRPr lang="de-DE"/>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8" name="Slide Number Placeholder 5"/>
          <p:cNvSpPr>
            <a:spLocks noGrp="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63B23F15-E0C4-48CC-8B63-DD95D2526936}" type="slidenum">
              <a:rPr lang="de-DE"/>
              <a:pPr>
                <a:defRPr/>
              </a:pPr>
              <a:t>‹Nr.›</a:t>
            </a:fld>
            <a:endParaRPr lang="de-DE"/>
          </a:p>
        </p:txBody>
      </p:sp>
    </p:spTree>
    <p:extLst>
      <p:ext uri="{BB962C8B-B14F-4D97-AF65-F5344CB8AC3E}">
        <p14:creationId xmlns:p14="http://schemas.microsoft.com/office/powerpoint/2010/main" val="118688023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0309E834-CE8F-4778-9B49-552C5E87A2A1}" type="datetimeFigureOut">
              <a:rPr lang="de-DE"/>
              <a:pPr>
                <a:defRPr/>
              </a:pPr>
              <a:t>18.06.2015</a:t>
            </a:fld>
            <a:endParaRPr lang="de-DE"/>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6" name="Slide Number Placeholder 5"/>
          <p:cNvSpPr>
            <a:spLocks noGrp="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CE2F12EB-8C51-456E-A861-27BE183B6B77}" type="slidenum">
              <a:rPr lang="de-DE"/>
              <a:pPr>
                <a:defRPr/>
              </a:pPr>
              <a:t>‹Nr.›</a:t>
            </a:fld>
            <a:endParaRPr lang="de-DE"/>
          </a:p>
        </p:txBody>
      </p:sp>
    </p:spTree>
    <p:extLst>
      <p:ext uri="{BB962C8B-B14F-4D97-AF65-F5344CB8AC3E}">
        <p14:creationId xmlns:p14="http://schemas.microsoft.com/office/powerpoint/2010/main" val="5616369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9CEE0AF1-27BA-430B-87E2-CF68DB2EFE6E}" type="datetimeFigureOut">
              <a:rPr lang="de-DE"/>
              <a:pPr>
                <a:defRPr/>
              </a:pPr>
              <a:t>18.06.2015</a:t>
            </a:fld>
            <a:endParaRPr lang="de-DE"/>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7" name="Slide Number Placeholder 6"/>
          <p:cNvSpPr>
            <a:spLocks noGrp="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A925BD89-CE1F-46E2-9BF5-7CA89FDAE158}" type="slidenum">
              <a:rPr lang="de-DE"/>
              <a:pPr>
                <a:defRPr/>
              </a:pPr>
              <a:t>‹Nr.›</a:t>
            </a:fld>
            <a:endParaRPr lang="de-DE"/>
          </a:p>
        </p:txBody>
      </p:sp>
    </p:spTree>
    <p:extLst>
      <p:ext uri="{BB962C8B-B14F-4D97-AF65-F5344CB8AC3E}">
        <p14:creationId xmlns:p14="http://schemas.microsoft.com/office/powerpoint/2010/main" val="40597053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55F762A7-85E1-4229-A269-B3416A2D74E7}" type="datetimeFigureOut">
              <a:rPr lang="de-DE"/>
              <a:pPr>
                <a:defRPr/>
              </a:pPr>
              <a:t>18.06.2015</a:t>
            </a:fld>
            <a:endParaRPr lang="de-DE"/>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9" name="Slide Number Placeholder 8"/>
          <p:cNvSpPr>
            <a:spLocks noGrp="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23001E9B-B251-4C78-963C-4E236632D9AF}" type="slidenum">
              <a:rPr lang="de-DE"/>
              <a:pPr>
                <a:defRPr/>
              </a:pPr>
              <a:t>‹Nr.›</a:t>
            </a:fld>
            <a:endParaRPr lang="de-DE"/>
          </a:p>
        </p:txBody>
      </p:sp>
    </p:spTree>
    <p:extLst>
      <p:ext uri="{BB962C8B-B14F-4D97-AF65-F5344CB8AC3E}">
        <p14:creationId xmlns:p14="http://schemas.microsoft.com/office/powerpoint/2010/main" val="27341087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06FDE0AC-1814-40B2-9DCA-0BC6859B7990}" type="datetimeFigureOut">
              <a:rPr lang="de-DE"/>
              <a:pPr>
                <a:defRPr/>
              </a:pPr>
              <a:t>18.06.2015</a:t>
            </a:fld>
            <a:endParaRPr lang="de-DE"/>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5" name="Slide Number Placeholder 4"/>
          <p:cNvSpPr>
            <a:spLocks noGrp="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C4366334-1861-4F20-A41A-A9AE0E99C4F1}" type="slidenum">
              <a:rPr lang="de-DE"/>
              <a:pPr>
                <a:defRPr/>
              </a:pPr>
              <a:t>‹Nr.›</a:t>
            </a:fld>
            <a:endParaRPr lang="de-DE"/>
          </a:p>
        </p:txBody>
      </p:sp>
    </p:spTree>
    <p:extLst>
      <p:ext uri="{BB962C8B-B14F-4D97-AF65-F5344CB8AC3E}">
        <p14:creationId xmlns:p14="http://schemas.microsoft.com/office/powerpoint/2010/main" val="12263098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C4131F72-B9D5-4386-A410-5937087612F0}" type="datetimeFigureOut">
              <a:rPr lang="de-DE"/>
              <a:pPr>
                <a:defRPr/>
              </a:pPr>
              <a:t>18.06.2015</a:t>
            </a:fld>
            <a:endParaRPr lang="de-DE"/>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4" name="Slide Number Placeholder 3"/>
          <p:cNvSpPr>
            <a:spLocks noGrp="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3D711600-4FFC-47B1-8AF8-A120C44FC8D6}" type="slidenum">
              <a:rPr lang="de-DE"/>
              <a:pPr>
                <a:defRPr/>
              </a:pPr>
              <a:t>‹Nr.›</a:t>
            </a:fld>
            <a:endParaRPr lang="de-DE"/>
          </a:p>
        </p:txBody>
      </p:sp>
    </p:spTree>
    <p:extLst>
      <p:ext uri="{BB962C8B-B14F-4D97-AF65-F5344CB8AC3E}">
        <p14:creationId xmlns:p14="http://schemas.microsoft.com/office/powerpoint/2010/main" val="19855836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E4CC00E0-0E09-4BA4-9AC7-0329E7563BBD}" type="datetimeFigureOut">
              <a:rPr lang="de-DE"/>
              <a:pPr>
                <a:defRPr/>
              </a:pPr>
              <a:t>18.06.2015</a:t>
            </a:fld>
            <a:endParaRPr lang="de-DE"/>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7" name="Slide Number Placeholder 6"/>
          <p:cNvSpPr>
            <a:spLocks noGrp="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9FFB00EB-EAB9-426E-9B54-E4BFDF66883E}" type="slidenum">
              <a:rPr lang="de-DE"/>
              <a:pPr>
                <a:defRPr/>
              </a:pPr>
              <a:t>‹Nr.›</a:t>
            </a:fld>
            <a:endParaRPr lang="de-DE"/>
          </a:p>
        </p:txBody>
      </p:sp>
    </p:spTree>
    <p:extLst>
      <p:ext uri="{BB962C8B-B14F-4D97-AF65-F5344CB8AC3E}">
        <p14:creationId xmlns:p14="http://schemas.microsoft.com/office/powerpoint/2010/main" val="4918955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459A4D22-F797-4776-98ED-C7840FD08341}" type="datetimeFigureOut">
              <a:rPr lang="de-DE"/>
              <a:pPr>
                <a:defRPr/>
              </a:pPr>
              <a:t>18.06.2015</a:t>
            </a:fld>
            <a:endParaRPr lang="de-DE"/>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7" name="Slide Number Placeholder 6"/>
          <p:cNvSpPr>
            <a:spLocks noGrp="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120F26F7-6C4A-4AE1-86CC-A83EA3A66AD2}" type="slidenum">
              <a:rPr lang="de-DE"/>
              <a:pPr>
                <a:defRPr/>
              </a:pPr>
              <a:t>‹Nr.›</a:t>
            </a:fld>
            <a:endParaRPr lang="de-DE"/>
          </a:p>
        </p:txBody>
      </p:sp>
    </p:spTree>
    <p:extLst>
      <p:ext uri="{BB962C8B-B14F-4D97-AF65-F5344CB8AC3E}">
        <p14:creationId xmlns:p14="http://schemas.microsoft.com/office/powerpoint/2010/main" val="21120993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28E2B291-8DD8-4638-BDC9-6F1955CA2B4B}" type="datetimeFigureOut">
              <a:rPr lang="de-DE"/>
              <a:pPr>
                <a:defRPr/>
              </a:pPr>
              <a:t>18.06.2015</a:t>
            </a:fld>
            <a:endParaRPr lang="de-DE"/>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6" name="Slide Number Placeholder 5"/>
          <p:cNvSpPr>
            <a:spLocks noGrp="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47ABDC6C-16EF-4B2B-BE8C-74EB2F9A6155}" type="slidenum">
              <a:rPr lang="de-DE"/>
              <a:pPr>
                <a:defRPr/>
              </a:pPr>
              <a:t>‹Nr.›</a:t>
            </a:fld>
            <a:endParaRPr lang="de-DE"/>
          </a:p>
        </p:txBody>
      </p:sp>
    </p:spTree>
    <p:extLst>
      <p:ext uri="{BB962C8B-B14F-4D97-AF65-F5344CB8AC3E}">
        <p14:creationId xmlns:p14="http://schemas.microsoft.com/office/powerpoint/2010/main" val="40063785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D92EA354-DFD3-432F-8DDD-B1D092EA87D4}" type="datetimeFigureOut">
              <a:rPr lang="de-DE"/>
              <a:pPr>
                <a:defRPr/>
              </a:pPr>
              <a:t>18.06.2015</a:t>
            </a:fld>
            <a:endParaRPr lang="de-DE"/>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6" name="Slide Number Placeholder 5"/>
          <p:cNvSpPr>
            <a:spLocks noGrp="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07B21CF4-D53D-44BC-B469-02B7F23F0297}" type="slidenum">
              <a:rPr lang="de-DE"/>
              <a:pPr>
                <a:defRPr/>
              </a:pPr>
              <a:t>‹Nr.›</a:t>
            </a:fld>
            <a:endParaRPr lang="de-DE"/>
          </a:p>
        </p:txBody>
      </p:sp>
    </p:spTree>
    <p:extLst>
      <p:ext uri="{BB962C8B-B14F-4D97-AF65-F5344CB8AC3E}">
        <p14:creationId xmlns:p14="http://schemas.microsoft.com/office/powerpoint/2010/main" val="14331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theme" Target="../theme/theme1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theme" Target="../theme/theme1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2.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theme" Target="../theme/theme1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3.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theme" Target="../theme/theme17.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image" Target="../media/image4.png"/><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1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5602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146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84004"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lvl1pPr>
          </a:lstStyle>
          <a:p>
            <a:pPr fontAlgn="base">
              <a:spcBef>
                <a:spcPct val="0"/>
              </a:spcBef>
              <a:spcAft>
                <a:spcPct val="0"/>
              </a:spcAft>
              <a:defRPr/>
            </a:pPr>
            <a:endParaRPr lang="de-DE">
              <a:solidFill>
                <a:srgbClr val="000000"/>
              </a:solidFill>
            </a:endParaRPr>
          </a:p>
        </p:txBody>
      </p:sp>
      <p:sp>
        <p:nvSpPr>
          <p:cNvPr id="38400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lvl1pPr>
          </a:lstStyle>
          <a:p>
            <a:pPr fontAlgn="base">
              <a:spcBef>
                <a:spcPct val="0"/>
              </a:spcBef>
              <a:spcAft>
                <a:spcPct val="0"/>
              </a:spcAft>
              <a:defRPr/>
            </a:pPr>
            <a:endParaRPr lang="de-DE">
              <a:solidFill>
                <a:srgbClr val="000000"/>
              </a:solidFill>
            </a:endParaRPr>
          </a:p>
        </p:txBody>
      </p:sp>
      <p:sp>
        <p:nvSpPr>
          <p:cNvPr id="384006"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defRPr/>
            </a:pPr>
            <a:fld id="{C8FB3611-6E3D-44E2-816B-4846D1766BBE}" type="slidenum">
              <a:rPr lang="de-DE">
                <a:solidFill>
                  <a:srgbClr val="000000"/>
                </a:solidFill>
              </a:rPr>
              <a:pPr fontAlgn="base">
                <a:spcBef>
                  <a:spcPct val="0"/>
                </a:spcBef>
                <a:spcAft>
                  <a:spcPct val="0"/>
                </a:spcAft>
                <a:defRPr/>
              </a:pPr>
              <a:t>‹Nr.›</a:t>
            </a:fld>
            <a:endParaRPr lang="de-DE">
              <a:solidFill>
                <a:srgbClr val="000000"/>
              </a:solidFill>
            </a:endParaRPr>
          </a:p>
        </p:txBody>
      </p:sp>
    </p:spTree>
    <p:extLst>
      <p:ext uri="{BB962C8B-B14F-4D97-AF65-F5344CB8AC3E}">
        <p14:creationId xmlns:p14="http://schemas.microsoft.com/office/powerpoint/2010/main" val="84344445"/>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381000" y="266700"/>
            <a:ext cx="7772400"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de-DE"/>
              <a:t>Mastertitelformat bearbeiten</a:t>
            </a:r>
          </a:p>
        </p:txBody>
      </p:sp>
      <p:sp>
        <p:nvSpPr>
          <p:cNvPr id="1028" name="Rectangle 4"/>
          <p:cNvSpPr>
            <a:spLocks noGrp="1" noChangeArrowheads="1"/>
          </p:cNvSpPr>
          <p:nvPr>
            <p:ph type="body" idx="1"/>
          </p:nvPr>
        </p:nvSpPr>
        <p:spPr bwMode="auto">
          <a:xfrm>
            <a:off x="1035050" y="1676400"/>
            <a:ext cx="772795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29" name="Rectangle 5"/>
          <p:cNvSpPr>
            <a:spLocks noGrp="1" noChangeArrowheads="1"/>
          </p:cNvSpPr>
          <p:nvPr>
            <p:ph type="dt" sz="half" idx="2"/>
          </p:nvPr>
        </p:nvSpPr>
        <p:spPr bwMode="auto">
          <a:xfrm>
            <a:off x="381000" y="61722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lgn="l">
              <a:defRPr sz="1400">
                <a:solidFill>
                  <a:schemeClr val="tx1"/>
                </a:solidFill>
              </a:defRPr>
            </a:lvl1pPr>
          </a:lstStyle>
          <a:p>
            <a:pPr eaLnBrk="0" fontAlgn="base" hangingPunct="0">
              <a:spcBef>
                <a:spcPct val="0"/>
              </a:spcBef>
              <a:spcAft>
                <a:spcPct val="0"/>
              </a:spcAft>
            </a:pPr>
            <a:endParaRPr lang="de-DE">
              <a:solidFill>
                <a:srgbClr val="FFFFFF"/>
              </a:solidFill>
            </a:endParaRPr>
          </a:p>
        </p:txBody>
      </p:sp>
      <p:sp>
        <p:nvSpPr>
          <p:cNvPr id="1030" name="Rectangle 6"/>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lgn="ctr">
              <a:defRPr sz="1400">
                <a:solidFill>
                  <a:schemeClr val="tx1"/>
                </a:solidFill>
              </a:defRPr>
            </a:lvl1pPr>
          </a:lstStyle>
          <a:p>
            <a:pPr eaLnBrk="0" fontAlgn="base" hangingPunct="0">
              <a:spcBef>
                <a:spcPct val="0"/>
              </a:spcBef>
              <a:spcAft>
                <a:spcPct val="0"/>
              </a:spcAft>
            </a:pPr>
            <a:endParaRPr lang="de-DE">
              <a:solidFill>
                <a:srgbClr val="FFFFFF"/>
              </a:solidFill>
            </a:endParaRPr>
          </a:p>
        </p:txBody>
      </p:sp>
      <p:sp>
        <p:nvSpPr>
          <p:cNvPr id="1031" name="Rectangle 7"/>
          <p:cNvSpPr>
            <a:spLocks noGrp="1" noChangeArrowheads="1"/>
          </p:cNvSpPr>
          <p:nvPr>
            <p:ph type="sldNum" sz="quarter" idx="4"/>
          </p:nvPr>
        </p:nvSpPr>
        <p:spPr bwMode="auto">
          <a:xfrm>
            <a:off x="6858000" y="61722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defRPr sz="1400">
                <a:solidFill>
                  <a:schemeClr val="tx1"/>
                </a:solidFill>
              </a:defRPr>
            </a:lvl1pPr>
          </a:lstStyle>
          <a:p>
            <a:pPr algn="r" eaLnBrk="0" fontAlgn="base" hangingPunct="0">
              <a:spcBef>
                <a:spcPct val="0"/>
              </a:spcBef>
              <a:spcAft>
                <a:spcPct val="0"/>
              </a:spcAft>
            </a:pPr>
            <a:fld id="{29AAA8F2-440A-EA4A-A32C-9CDD24EEA135}" type="slidenum">
              <a:rPr lang="de-DE">
                <a:solidFill>
                  <a:srgbClr val="FFFFFF"/>
                </a:solidFill>
              </a:rPr>
              <a:pPr algn="r" eaLnBrk="0" fontAlgn="base" hangingPunct="0">
                <a:spcBef>
                  <a:spcPct val="0"/>
                </a:spcBef>
                <a:spcAft>
                  <a:spcPct val="0"/>
                </a:spcAft>
              </a:pPr>
              <a:t>‹Nr.›</a:t>
            </a:fld>
            <a:endParaRPr lang="de-DE">
              <a:solidFill>
                <a:srgbClr val="FFFFFF"/>
              </a:solidFill>
            </a:endParaRPr>
          </a:p>
        </p:txBody>
      </p:sp>
    </p:spTree>
    <p:extLst>
      <p:ext uri="{BB962C8B-B14F-4D97-AF65-F5344CB8AC3E}">
        <p14:creationId xmlns:p14="http://schemas.microsoft.com/office/powerpoint/2010/main" val="1141545209"/>
      </p:ext>
    </p:extLst>
  </p:cSld>
  <p:clrMap bg1="dk2" tx1="lt1" bg2="dk1" tx2="lt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Lst>
  <p:transition spd="slow"/>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ea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defRPr>
      </a:lvl5pPr>
      <a:lvl6pPr marL="457200" algn="l"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l"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l"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l"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Font typeface="Monotype Sorts" charset="0"/>
        <a:buChar char="u"/>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381000" y="266700"/>
            <a:ext cx="7772400"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de-DE"/>
              <a:t>Mastertitelformat bearbeiten</a:t>
            </a:r>
          </a:p>
        </p:txBody>
      </p:sp>
      <p:sp>
        <p:nvSpPr>
          <p:cNvPr id="1028" name="Rectangle 4"/>
          <p:cNvSpPr>
            <a:spLocks noGrp="1" noChangeArrowheads="1"/>
          </p:cNvSpPr>
          <p:nvPr>
            <p:ph type="body" idx="1"/>
          </p:nvPr>
        </p:nvSpPr>
        <p:spPr bwMode="auto">
          <a:xfrm>
            <a:off x="1035050" y="1676400"/>
            <a:ext cx="772795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29" name="Rectangle 5"/>
          <p:cNvSpPr>
            <a:spLocks noGrp="1" noChangeArrowheads="1"/>
          </p:cNvSpPr>
          <p:nvPr>
            <p:ph type="dt" sz="half" idx="2"/>
          </p:nvPr>
        </p:nvSpPr>
        <p:spPr bwMode="auto">
          <a:xfrm>
            <a:off x="381000" y="61722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lgn="l">
              <a:defRPr sz="1400">
                <a:solidFill>
                  <a:schemeClr val="tx1"/>
                </a:solidFill>
              </a:defRPr>
            </a:lvl1pPr>
          </a:lstStyle>
          <a:p>
            <a:pPr eaLnBrk="0" fontAlgn="base" hangingPunct="0">
              <a:spcBef>
                <a:spcPct val="0"/>
              </a:spcBef>
              <a:spcAft>
                <a:spcPct val="0"/>
              </a:spcAft>
            </a:pPr>
            <a:endParaRPr lang="de-DE">
              <a:solidFill>
                <a:srgbClr val="FFFFFF"/>
              </a:solidFill>
            </a:endParaRPr>
          </a:p>
        </p:txBody>
      </p:sp>
      <p:sp>
        <p:nvSpPr>
          <p:cNvPr id="1030" name="Rectangle 6"/>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lgn="ctr">
              <a:defRPr sz="1400">
                <a:solidFill>
                  <a:schemeClr val="tx1"/>
                </a:solidFill>
              </a:defRPr>
            </a:lvl1pPr>
          </a:lstStyle>
          <a:p>
            <a:pPr eaLnBrk="0" fontAlgn="base" hangingPunct="0">
              <a:spcBef>
                <a:spcPct val="0"/>
              </a:spcBef>
              <a:spcAft>
                <a:spcPct val="0"/>
              </a:spcAft>
            </a:pPr>
            <a:endParaRPr lang="de-DE">
              <a:solidFill>
                <a:srgbClr val="FFFFFF"/>
              </a:solidFill>
            </a:endParaRPr>
          </a:p>
        </p:txBody>
      </p:sp>
      <p:sp>
        <p:nvSpPr>
          <p:cNvPr id="1031" name="Rectangle 7"/>
          <p:cNvSpPr>
            <a:spLocks noGrp="1" noChangeArrowheads="1"/>
          </p:cNvSpPr>
          <p:nvPr>
            <p:ph type="sldNum" sz="quarter" idx="4"/>
          </p:nvPr>
        </p:nvSpPr>
        <p:spPr bwMode="auto">
          <a:xfrm>
            <a:off x="6858000" y="61722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defRPr sz="1400">
                <a:solidFill>
                  <a:schemeClr val="tx1"/>
                </a:solidFill>
              </a:defRPr>
            </a:lvl1pPr>
          </a:lstStyle>
          <a:p>
            <a:pPr algn="r" eaLnBrk="0" fontAlgn="base" hangingPunct="0">
              <a:spcBef>
                <a:spcPct val="0"/>
              </a:spcBef>
              <a:spcAft>
                <a:spcPct val="0"/>
              </a:spcAft>
            </a:pPr>
            <a:fld id="{29AAA8F2-440A-EA4A-A32C-9CDD24EEA135}" type="slidenum">
              <a:rPr lang="de-DE">
                <a:solidFill>
                  <a:srgbClr val="FFFFFF"/>
                </a:solidFill>
              </a:rPr>
              <a:pPr algn="r" eaLnBrk="0" fontAlgn="base" hangingPunct="0">
                <a:spcBef>
                  <a:spcPct val="0"/>
                </a:spcBef>
                <a:spcAft>
                  <a:spcPct val="0"/>
                </a:spcAft>
              </a:pPr>
              <a:t>‹Nr.›</a:t>
            </a:fld>
            <a:endParaRPr lang="de-DE">
              <a:solidFill>
                <a:srgbClr val="FFFFFF"/>
              </a:solidFill>
            </a:endParaRPr>
          </a:p>
        </p:txBody>
      </p:sp>
    </p:spTree>
    <p:extLst>
      <p:ext uri="{BB962C8B-B14F-4D97-AF65-F5344CB8AC3E}">
        <p14:creationId xmlns:p14="http://schemas.microsoft.com/office/powerpoint/2010/main" val="1869316391"/>
      </p:ext>
    </p:extLst>
  </p:cSld>
  <p:clrMap bg1="dk2" tx1="lt1" bg2="dk1" tx2="lt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Lst>
  <p:transition spd="slow"/>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ea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defRPr>
      </a:lvl5pPr>
      <a:lvl6pPr marL="457200" algn="l"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l"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l"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l"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Font typeface="Monotype Sorts" charset="0"/>
        <a:buChar char="u"/>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30" name="Rectangle 6"/>
          <p:cNvSpPr>
            <a:spLocks noGrp="1" noChangeArrowheads="1"/>
          </p:cNvSpPr>
          <p:nvPr>
            <p:ph type="sldNum" sz="quarter" idx="4"/>
          </p:nvPr>
        </p:nvSpPr>
        <p:spPr bwMode="auto">
          <a:xfrm>
            <a:off x="8101013" y="6513513"/>
            <a:ext cx="814387"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a:solidFill>
                  <a:srgbClr val="323232"/>
                </a:solidFill>
                <a:latin typeface="Arial" panose="020B0604020202020204" pitchFamily="34" charset="0"/>
              </a:defRPr>
            </a:lvl1pPr>
          </a:lstStyle>
          <a:p>
            <a:pPr fontAlgn="base">
              <a:spcBef>
                <a:spcPct val="0"/>
              </a:spcBef>
              <a:spcAft>
                <a:spcPct val="0"/>
              </a:spcAft>
            </a:pPr>
            <a:fld id="{FF56F41F-FD87-45FB-A670-CDADCCBB34D3}" type="slidenum">
              <a:rPr lang="de-DE" altLang="de-DE" smtClean="0"/>
              <a:pPr fontAlgn="base">
                <a:spcBef>
                  <a:spcPct val="0"/>
                </a:spcBef>
                <a:spcAft>
                  <a:spcPct val="0"/>
                </a:spcAft>
              </a:pPr>
              <a:t>‹Nr.›</a:t>
            </a:fld>
            <a:endParaRPr lang="de-DE" altLang="de-DE" smtClean="0"/>
          </a:p>
        </p:txBody>
      </p:sp>
      <p:sp>
        <p:nvSpPr>
          <p:cNvPr id="12" name="Rechteck 5"/>
          <p:cNvSpPr/>
          <p:nvPr userDrawn="1"/>
        </p:nvSpPr>
        <p:spPr>
          <a:xfrm>
            <a:off x="0" y="0"/>
            <a:ext cx="5597525" cy="115888"/>
          </a:xfrm>
          <a:custGeom>
            <a:avLst/>
            <a:gdLst>
              <a:gd name="connsiteX0" fmla="*/ 0 w 5580112"/>
              <a:gd name="connsiteY0" fmla="*/ 0 h 116632"/>
              <a:gd name="connsiteX1" fmla="*/ 5580112 w 5580112"/>
              <a:gd name="connsiteY1" fmla="*/ 0 h 116632"/>
              <a:gd name="connsiteX2" fmla="*/ 5580112 w 5580112"/>
              <a:gd name="connsiteY2" fmla="*/ 116632 h 116632"/>
              <a:gd name="connsiteX3" fmla="*/ 0 w 5580112"/>
              <a:gd name="connsiteY3" fmla="*/ 116632 h 116632"/>
              <a:gd name="connsiteX4" fmla="*/ 0 w 5580112"/>
              <a:gd name="connsiteY4" fmla="*/ 0 h 116632"/>
              <a:gd name="connsiteX0" fmla="*/ 0 w 5580112"/>
              <a:gd name="connsiteY0" fmla="*/ 0 h 116632"/>
              <a:gd name="connsiteX1" fmla="*/ 5580112 w 5580112"/>
              <a:gd name="connsiteY1" fmla="*/ 0 h 116632"/>
              <a:gd name="connsiteX2" fmla="*/ 5501530 w 5580112"/>
              <a:gd name="connsiteY2" fmla="*/ 114251 h 116632"/>
              <a:gd name="connsiteX3" fmla="*/ 0 w 5580112"/>
              <a:gd name="connsiteY3" fmla="*/ 116632 h 116632"/>
              <a:gd name="connsiteX4" fmla="*/ 0 w 5580112"/>
              <a:gd name="connsiteY4" fmla="*/ 0 h 116632"/>
              <a:gd name="connsiteX0" fmla="*/ 0 w 5580112"/>
              <a:gd name="connsiteY0" fmla="*/ 0 h 116632"/>
              <a:gd name="connsiteX1" fmla="*/ 5580112 w 5580112"/>
              <a:gd name="connsiteY1" fmla="*/ 0 h 116632"/>
              <a:gd name="connsiteX2" fmla="*/ 5477718 w 5580112"/>
              <a:gd name="connsiteY2" fmla="*/ 114251 h 116632"/>
              <a:gd name="connsiteX3" fmla="*/ 0 w 5580112"/>
              <a:gd name="connsiteY3" fmla="*/ 116632 h 116632"/>
              <a:gd name="connsiteX4" fmla="*/ 0 w 5580112"/>
              <a:gd name="connsiteY4" fmla="*/ 0 h 116632"/>
              <a:gd name="connsiteX0" fmla="*/ 0 w 5596781"/>
              <a:gd name="connsiteY0" fmla="*/ 0 h 116632"/>
              <a:gd name="connsiteX1" fmla="*/ 5596781 w 5596781"/>
              <a:gd name="connsiteY1" fmla="*/ 0 h 116632"/>
              <a:gd name="connsiteX2" fmla="*/ 5477718 w 5596781"/>
              <a:gd name="connsiteY2" fmla="*/ 114251 h 116632"/>
              <a:gd name="connsiteX3" fmla="*/ 0 w 5596781"/>
              <a:gd name="connsiteY3" fmla="*/ 116632 h 116632"/>
              <a:gd name="connsiteX4" fmla="*/ 0 w 5596781"/>
              <a:gd name="connsiteY4" fmla="*/ 0 h 11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781" h="116632">
                <a:moveTo>
                  <a:pt x="0" y="0"/>
                </a:moveTo>
                <a:lnTo>
                  <a:pt x="5596781" y="0"/>
                </a:lnTo>
                <a:lnTo>
                  <a:pt x="5477718" y="114251"/>
                </a:lnTo>
                <a:lnTo>
                  <a:pt x="0" y="116632"/>
                </a:lnTo>
                <a:lnTo>
                  <a:pt x="0" y="0"/>
                </a:lnTo>
                <a:close/>
              </a:path>
            </a:pathLst>
          </a:custGeom>
          <a:solidFill>
            <a:srgbClr val="68AF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sz="2400">
              <a:solidFill>
                <a:srgbClr val="FFFFFF"/>
              </a:solidFill>
            </a:endParaRPr>
          </a:p>
        </p:txBody>
      </p:sp>
      <p:sp>
        <p:nvSpPr>
          <p:cNvPr id="13" name="Rechteck 5"/>
          <p:cNvSpPr/>
          <p:nvPr userDrawn="1"/>
        </p:nvSpPr>
        <p:spPr>
          <a:xfrm rot="10800000">
            <a:off x="5364163" y="6742113"/>
            <a:ext cx="3784600" cy="115887"/>
          </a:xfrm>
          <a:custGeom>
            <a:avLst/>
            <a:gdLst>
              <a:gd name="connsiteX0" fmla="*/ 0 w 5580112"/>
              <a:gd name="connsiteY0" fmla="*/ 0 h 116632"/>
              <a:gd name="connsiteX1" fmla="*/ 5580112 w 5580112"/>
              <a:gd name="connsiteY1" fmla="*/ 0 h 116632"/>
              <a:gd name="connsiteX2" fmla="*/ 5580112 w 5580112"/>
              <a:gd name="connsiteY2" fmla="*/ 116632 h 116632"/>
              <a:gd name="connsiteX3" fmla="*/ 0 w 5580112"/>
              <a:gd name="connsiteY3" fmla="*/ 116632 h 116632"/>
              <a:gd name="connsiteX4" fmla="*/ 0 w 5580112"/>
              <a:gd name="connsiteY4" fmla="*/ 0 h 116632"/>
              <a:gd name="connsiteX0" fmla="*/ 0 w 5580112"/>
              <a:gd name="connsiteY0" fmla="*/ 0 h 116632"/>
              <a:gd name="connsiteX1" fmla="*/ 5580112 w 5580112"/>
              <a:gd name="connsiteY1" fmla="*/ 0 h 116632"/>
              <a:gd name="connsiteX2" fmla="*/ 5501530 w 5580112"/>
              <a:gd name="connsiteY2" fmla="*/ 114251 h 116632"/>
              <a:gd name="connsiteX3" fmla="*/ 0 w 5580112"/>
              <a:gd name="connsiteY3" fmla="*/ 116632 h 116632"/>
              <a:gd name="connsiteX4" fmla="*/ 0 w 5580112"/>
              <a:gd name="connsiteY4" fmla="*/ 0 h 116632"/>
              <a:gd name="connsiteX0" fmla="*/ 0 w 5580112"/>
              <a:gd name="connsiteY0" fmla="*/ 0 h 116632"/>
              <a:gd name="connsiteX1" fmla="*/ 5580112 w 5580112"/>
              <a:gd name="connsiteY1" fmla="*/ 0 h 116632"/>
              <a:gd name="connsiteX2" fmla="*/ 5477718 w 5580112"/>
              <a:gd name="connsiteY2" fmla="*/ 114251 h 116632"/>
              <a:gd name="connsiteX3" fmla="*/ 0 w 5580112"/>
              <a:gd name="connsiteY3" fmla="*/ 116632 h 116632"/>
              <a:gd name="connsiteX4" fmla="*/ 0 w 5580112"/>
              <a:gd name="connsiteY4" fmla="*/ 0 h 116632"/>
              <a:gd name="connsiteX0" fmla="*/ 0 w 5596781"/>
              <a:gd name="connsiteY0" fmla="*/ 0 h 116632"/>
              <a:gd name="connsiteX1" fmla="*/ 5596781 w 5596781"/>
              <a:gd name="connsiteY1" fmla="*/ 0 h 116632"/>
              <a:gd name="connsiteX2" fmla="*/ 5477718 w 5596781"/>
              <a:gd name="connsiteY2" fmla="*/ 114251 h 116632"/>
              <a:gd name="connsiteX3" fmla="*/ 0 w 5596781"/>
              <a:gd name="connsiteY3" fmla="*/ 116632 h 116632"/>
              <a:gd name="connsiteX4" fmla="*/ 0 w 5596781"/>
              <a:gd name="connsiteY4" fmla="*/ 0 h 116632"/>
              <a:gd name="connsiteX0" fmla="*/ 0 w 5596781"/>
              <a:gd name="connsiteY0" fmla="*/ 0 h 116632"/>
              <a:gd name="connsiteX1" fmla="*/ 5596781 w 5596781"/>
              <a:gd name="connsiteY1" fmla="*/ 0 h 116632"/>
              <a:gd name="connsiteX2" fmla="*/ 5477718 w 5596781"/>
              <a:gd name="connsiteY2" fmla="*/ 114251 h 116632"/>
              <a:gd name="connsiteX3" fmla="*/ 1816894 w 5596781"/>
              <a:gd name="connsiteY3" fmla="*/ 116632 h 116632"/>
              <a:gd name="connsiteX4" fmla="*/ 0 w 5596781"/>
              <a:gd name="connsiteY4" fmla="*/ 0 h 116632"/>
              <a:gd name="connsiteX0" fmla="*/ 0 w 3784650"/>
              <a:gd name="connsiteY0" fmla="*/ 0 h 116632"/>
              <a:gd name="connsiteX1" fmla="*/ 3784650 w 3784650"/>
              <a:gd name="connsiteY1" fmla="*/ 0 h 116632"/>
              <a:gd name="connsiteX2" fmla="*/ 3665587 w 3784650"/>
              <a:gd name="connsiteY2" fmla="*/ 114251 h 116632"/>
              <a:gd name="connsiteX3" fmla="*/ 4763 w 3784650"/>
              <a:gd name="connsiteY3" fmla="*/ 116632 h 116632"/>
              <a:gd name="connsiteX4" fmla="*/ 0 w 3784650"/>
              <a:gd name="connsiteY4" fmla="*/ 0 h 11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650" h="116632">
                <a:moveTo>
                  <a:pt x="0" y="0"/>
                </a:moveTo>
                <a:lnTo>
                  <a:pt x="3784650" y="0"/>
                </a:lnTo>
                <a:lnTo>
                  <a:pt x="3665587" y="114251"/>
                </a:lnTo>
                <a:lnTo>
                  <a:pt x="4763" y="116632"/>
                </a:lnTo>
                <a:lnTo>
                  <a:pt x="0" y="0"/>
                </a:lnTo>
                <a:close/>
              </a:path>
            </a:pathLst>
          </a:custGeom>
          <a:solidFill>
            <a:srgbClr val="68AF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sz="2400" dirty="0">
              <a:solidFill>
                <a:srgbClr val="FFFFFF"/>
              </a:solidFill>
            </a:endParaRPr>
          </a:p>
        </p:txBody>
      </p:sp>
      <p:sp>
        <p:nvSpPr>
          <p:cNvPr id="7" name="Rectangle 6"/>
          <p:cNvSpPr txBox="1">
            <a:spLocks noChangeArrowheads="1"/>
          </p:cNvSpPr>
          <p:nvPr userDrawn="1"/>
        </p:nvSpPr>
        <p:spPr bwMode="auto">
          <a:xfrm>
            <a:off x="8101013" y="6513513"/>
            <a:ext cx="814387" cy="228600"/>
          </a:xfrm>
          <a:prstGeom prst="rect">
            <a:avLst/>
          </a:prstGeom>
          <a:noFill/>
          <a:ln>
            <a:noFill/>
          </a:ln>
          <a:effectLs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fontAlgn="base" hangingPunct="1">
              <a:spcBef>
                <a:spcPct val="0"/>
              </a:spcBef>
              <a:spcAft>
                <a:spcPct val="0"/>
              </a:spcAft>
            </a:pPr>
            <a:fld id="{770B9267-39FD-45F3-BF1A-3A862184612D}" type="slidenum">
              <a:rPr lang="de-DE" altLang="de-DE" sz="800" smtClean="0">
                <a:solidFill>
                  <a:srgbClr val="323232"/>
                </a:solidFill>
                <a:latin typeface="Arial" panose="020B0604020202020204" pitchFamily="34" charset="0"/>
              </a:rPr>
              <a:pPr algn="r" eaLnBrk="1" fontAlgn="base" hangingPunct="1">
                <a:spcBef>
                  <a:spcPct val="0"/>
                </a:spcBef>
                <a:spcAft>
                  <a:spcPct val="0"/>
                </a:spcAft>
              </a:pPr>
              <a:t>‹Nr.›</a:t>
            </a:fld>
            <a:endParaRPr lang="de-DE" altLang="de-DE" sz="800" smtClean="0">
              <a:solidFill>
                <a:srgbClr val="323232"/>
              </a:solidFill>
              <a:latin typeface="Arial" panose="020B0604020202020204" pitchFamily="34" charset="0"/>
            </a:endParaRPr>
          </a:p>
        </p:txBody>
      </p:sp>
      <p:cxnSp>
        <p:nvCxnSpPr>
          <p:cNvPr id="3" name="Gerade Verbindung 2"/>
          <p:cNvCxnSpPr/>
          <p:nvPr userDrawn="1"/>
        </p:nvCxnSpPr>
        <p:spPr>
          <a:xfrm>
            <a:off x="323850" y="6513513"/>
            <a:ext cx="8569325" cy="0"/>
          </a:xfrm>
          <a:prstGeom prst="line">
            <a:avLst/>
          </a:prstGeom>
          <a:ln w="6350">
            <a:solidFill>
              <a:srgbClr val="2727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091432"/>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 id="2147484198"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272727"/>
          </a:solidFill>
          <a:latin typeface="+mj-lt"/>
          <a:ea typeface="+mj-ea"/>
          <a:cs typeface="+mj-cs"/>
        </a:defRPr>
      </a:lvl1pPr>
      <a:lvl2pPr algn="ctr" rtl="0" eaLnBrk="0" fontAlgn="base" hangingPunct="0">
        <a:spcBef>
          <a:spcPct val="0"/>
        </a:spcBef>
        <a:spcAft>
          <a:spcPct val="0"/>
        </a:spcAft>
        <a:defRPr sz="3600" b="1">
          <a:solidFill>
            <a:srgbClr val="272727"/>
          </a:solidFill>
          <a:latin typeface="Arial" charset="0"/>
        </a:defRPr>
      </a:lvl2pPr>
      <a:lvl3pPr algn="ctr" rtl="0" eaLnBrk="0" fontAlgn="base" hangingPunct="0">
        <a:spcBef>
          <a:spcPct val="0"/>
        </a:spcBef>
        <a:spcAft>
          <a:spcPct val="0"/>
        </a:spcAft>
        <a:defRPr sz="3600" b="1">
          <a:solidFill>
            <a:srgbClr val="272727"/>
          </a:solidFill>
          <a:latin typeface="Arial" charset="0"/>
        </a:defRPr>
      </a:lvl3pPr>
      <a:lvl4pPr algn="ctr" rtl="0" eaLnBrk="0" fontAlgn="base" hangingPunct="0">
        <a:spcBef>
          <a:spcPct val="0"/>
        </a:spcBef>
        <a:spcAft>
          <a:spcPct val="0"/>
        </a:spcAft>
        <a:defRPr sz="3600" b="1">
          <a:solidFill>
            <a:srgbClr val="272727"/>
          </a:solidFill>
          <a:latin typeface="Arial" charset="0"/>
        </a:defRPr>
      </a:lvl4pPr>
      <a:lvl5pPr algn="ctr" rtl="0" eaLnBrk="0" fontAlgn="base" hangingPunct="0">
        <a:spcBef>
          <a:spcPct val="0"/>
        </a:spcBef>
        <a:spcAft>
          <a:spcPct val="0"/>
        </a:spcAft>
        <a:defRPr sz="3600" b="1">
          <a:solidFill>
            <a:srgbClr val="272727"/>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272727"/>
          </a:solidFill>
          <a:latin typeface="+mn-lt"/>
          <a:ea typeface="+mn-ea"/>
          <a:cs typeface="+mn-cs"/>
        </a:defRPr>
      </a:lvl1pPr>
      <a:lvl2pPr marL="742950" indent="-285750" algn="l" rtl="0" eaLnBrk="0" fontAlgn="base" hangingPunct="0">
        <a:spcBef>
          <a:spcPct val="20000"/>
        </a:spcBef>
        <a:spcAft>
          <a:spcPct val="0"/>
        </a:spcAft>
        <a:buChar char="–"/>
        <a:defRPr sz="2800">
          <a:solidFill>
            <a:srgbClr val="272727"/>
          </a:solidFill>
          <a:latin typeface="+mn-lt"/>
        </a:defRPr>
      </a:lvl2pPr>
      <a:lvl3pPr marL="1143000" indent="-228600" algn="l" rtl="0" eaLnBrk="0" fontAlgn="base" hangingPunct="0">
        <a:spcBef>
          <a:spcPct val="20000"/>
        </a:spcBef>
        <a:spcAft>
          <a:spcPct val="0"/>
        </a:spcAft>
        <a:buChar char="•"/>
        <a:defRPr sz="2400">
          <a:solidFill>
            <a:srgbClr val="272727"/>
          </a:solidFill>
          <a:latin typeface="+mn-lt"/>
        </a:defRPr>
      </a:lvl3pPr>
      <a:lvl4pPr marL="1600200" indent="-228600" algn="l" rtl="0" eaLnBrk="0" fontAlgn="base" hangingPunct="0">
        <a:spcBef>
          <a:spcPct val="20000"/>
        </a:spcBef>
        <a:spcAft>
          <a:spcPct val="0"/>
        </a:spcAft>
        <a:buChar char="–"/>
        <a:defRPr sz="2000">
          <a:solidFill>
            <a:srgbClr val="272727"/>
          </a:solidFill>
          <a:latin typeface="+mn-lt"/>
        </a:defRPr>
      </a:lvl4pPr>
      <a:lvl5pPr marL="2057400" indent="-228600" algn="l" rtl="0" eaLnBrk="0" fontAlgn="base" hangingPunct="0">
        <a:spcBef>
          <a:spcPct val="20000"/>
        </a:spcBef>
        <a:spcAft>
          <a:spcPct val="0"/>
        </a:spcAft>
        <a:buChar char="»"/>
        <a:defRPr sz="2000">
          <a:solidFill>
            <a:srgbClr val="272727"/>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01936055"/>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9CD3EBDB-5B82-442B-A8BD-9CD8FCCB9CA8}" type="slidenum">
              <a:rPr lang="de-DE" altLang="de-DE" smtClean="0"/>
              <a:pPr fontAlgn="base">
                <a:spcBef>
                  <a:spcPct val="0"/>
                </a:spcBef>
                <a:spcAft>
                  <a:spcPct val="0"/>
                </a:spcAft>
              </a:pPr>
              <a:t>‹Nr.›</a:t>
            </a:fld>
            <a:endParaRPr lang="de-DE" altLang="de-DE" smtClean="0"/>
          </a:p>
        </p:txBody>
      </p:sp>
    </p:spTree>
    <p:extLst>
      <p:ext uri="{BB962C8B-B14F-4D97-AF65-F5344CB8AC3E}">
        <p14:creationId xmlns:p14="http://schemas.microsoft.com/office/powerpoint/2010/main" val="857269011"/>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91A5A-FC38-40C3-9AEB-13A09F5C6378}" type="datetimeFigureOut">
              <a:rPr lang="de-DE" smtClean="0">
                <a:solidFill>
                  <a:prstClr val="black">
                    <a:tint val="75000"/>
                  </a:prstClr>
                </a:solidFill>
              </a:rPr>
              <a:pPr/>
              <a:t>18.06.2015</a:t>
            </a:fld>
            <a:endParaRPr lang="de-DE">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40119-D74E-427D-BA2D-DBEEFE6DAE5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69364636"/>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B2F09-9639-43DC-9A09-38840C3F7BAF}" type="datetimeFigureOut">
              <a:rPr lang="de-DE" smtClean="0">
                <a:solidFill>
                  <a:prstClr val="black">
                    <a:tint val="75000"/>
                  </a:prstClr>
                </a:solidFill>
              </a:rPr>
              <a:pPr/>
              <a:t>18.06.2015</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B0FAA-FD52-4780-A926-56FA1DE6DE9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75813046"/>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d 9"/>
          <p:cNvPicPr>
            <a:picLocks noChangeAspect="1"/>
          </p:cNvPicPr>
          <p:nvPr userDrawn="1"/>
        </p:nvPicPr>
        <p:blipFill rotWithShape="1">
          <a:blip r:embed="rId13"/>
          <a:srcRect t="76359"/>
          <a:stretch/>
        </p:blipFill>
        <p:spPr>
          <a:xfrm>
            <a:off x="0" y="0"/>
            <a:ext cx="9144000" cy="607983"/>
          </a:xfrm>
          <a:prstGeom prst="rect">
            <a:avLst/>
          </a:prstGeom>
        </p:spPr>
      </p:pic>
      <p:sp>
        <p:nvSpPr>
          <p:cNvPr id="2" name="Titelplatzhalter 1"/>
          <p:cNvSpPr>
            <a:spLocks noGrp="1"/>
          </p:cNvSpPr>
          <p:nvPr>
            <p:ph type="title"/>
          </p:nvPr>
        </p:nvSpPr>
        <p:spPr>
          <a:xfrm>
            <a:off x="467544" y="980728"/>
            <a:ext cx="8229600" cy="1224136"/>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2636912"/>
            <a:ext cx="8229600" cy="3489251"/>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88AE9-85FA-4B16-833B-D71ABC86CB61}" type="datetimeFigureOut">
              <a:rPr lang="de-DE" smtClean="0">
                <a:solidFill>
                  <a:prstClr val="black">
                    <a:tint val="75000"/>
                  </a:prstClr>
                </a:solidFill>
              </a:rPr>
              <a:pPr/>
              <a:t>18.06.2015</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051AB-B63C-4F24-8276-1859FDB9FA01}" type="slidenum">
              <a:rPr lang="de-DE" smtClean="0">
                <a:solidFill>
                  <a:prstClr val="black">
                    <a:tint val="75000"/>
                  </a:prstClr>
                </a:solidFill>
              </a:rPr>
              <a:pPr/>
              <a:t>‹Nr.›</a:t>
            </a:fld>
            <a:endParaRPr lang="de-DE">
              <a:solidFill>
                <a:prstClr val="black">
                  <a:tint val="75000"/>
                </a:prstClr>
              </a:solidFill>
            </a:endParaRPr>
          </a:p>
        </p:txBody>
      </p:sp>
      <p:sp>
        <p:nvSpPr>
          <p:cNvPr id="8" name="Titel 1"/>
          <p:cNvSpPr txBox="1">
            <a:spLocks/>
          </p:cNvSpPr>
          <p:nvPr userDrawn="1"/>
        </p:nvSpPr>
        <p:spPr>
          <a:xfrm>
            <a:off x="6588224" y="179348"/>
            <a:ext cx="2376264" cy="369332"/>
          </a:xfrm>
          <a:prstGeom prst="rect">
            <a:avLst/>
          </a:prstGeom>
        </p:spPr>
        <p:txBody>
          <a:bodyPr wrap="square">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de-DE" sz="1800" b="1" dirty="0" smtClean="0">
                <a:solidFill>
                  <a:prstClr val="white"/>
                </a:solidFill>
              </a:rPr>
              <a:t>Nierentransplantation</a:t>
            </a:r>
            <a:endParaRPr lang="de-DE" sz="1800" b="1" dirty="0">
              <a:solidFill>
                <a:prstClr val="white"/>
              </a:solidFill>
            </a:endParaRPr>
          </a:p>
        </p:txBody>
      </p:sp>
      <p:sp>
        <p:nvSpPr>
          <p:cNvPr id="9" name="Rechteck 8"/>
          <p:cNvSpPr/>
          <p:nvPr userDrawn="1"/>
        </p:nvSpPr>
        <p:spPr>
          <a:xfrm>
            <a:off x="7020272" y="118242"/>
            <a:ext cx="676594" cy="230832"/>
          </a:xfrm>
          <a:prstGeom prst="rect">
            <a:avLst/>
          </a:prstGeom>
        </p:spPr>
        <p:txBody>
          <a:bodyPr wrap="none">
            <a:spAutoFit/>
          </a:bodyPr>
          <a:lstStyle/>
          <a:p>
            <a:r>
              <a:rPr lang="de-DE" sz="900" dirty="0">
                <a:solidFill>
                  <a:prstClr val="white"/>
                </a:solidFill>
              </a:rPr>
              <a:t>INITIATIVE</a:t>
            </a:r>
            <a:endParaRPr lang="de-DE" sz="900" dirty="0">
              <a:solidFill>
                <a:prstClr val="black"/>
              </a:solidFill>
            </a:endParaRPr>
          </a:p>
        </p:txBody>
      </p:sp>
    </p:spTree>
    <p:extLst>
      <p:ext uri="{BB962C8B-B14F-4D97-AF65-F5344CB8AC3E}">
        <p14:creationId xmlns:p14="http://schemas.microsoft.com/office/powerpoint/2010/main" val="344466797"/>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80000"/>
        </a:lnSpc>
        <a:spcBef>
          <a:spcPct val="0"/>
        </a:spcBef>
        <a:buNone/>
        <a:defRPr sz="4400" b="1" kern="1200">
          <a:solidFill>
            <a:srgbClr val="3C235C"/>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de-DE"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de-DE"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0EB6B5E-2BCC-43F1-A32F-093E310B76E7}" type="slidenum">
              <a:rPr lang="de-DE" smtClean="0">
                <a:solidFill>
                  <a:srgbClr val="000000"/>
                </a:solidFill>
              </a:rPr>
              <a:pPr fontAlgn="base">
                <a:spcBef>
                  <a:spcPct val="0"/>
                </a:spcBef>
                <a:spcAft>
                  <a:spcPct val="0"/>
                </a:spcAft>
              </a:pPr>
              <a:t>‹Nr.›</a:t>
            </a:fld>
            <a:endParaRPr lang="de-DE" smtClean="0">
              <a:solidFill>
                <a:srgbClr val="000000"/>
              </a:solidFill>
            </a:endParaRPr>
          </a:p>
        </p:txBody>
      </p:sp>
    </p:spTree>
    <p:extLst>
      <p:ext uri="{BB962C8B-B14F-4D97-AF65-F5344CB8AC3E}">
        <p14:creationId xmlns:p14="http://schemas.microsoft.com/office/powerpoint/2010/main" val="6939508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AM and SW"/>
          <p:cNvPicPr>
            <a:picLocks noChangeAspect="1" noChangeArrowheads="1"/>
          </p:cNvPicPr>
          <p:nvPr/>
        </p:nvPicPr>
        <p:blipFill>
          <a:blip r:embed="rId13"/>
          <a:srcRect/>
          <a:stretch>
            <a:fillRect/>
          </a:stretch>
        </p:blipFill>
        <p:spPr bwMode="auto">
          <a:xfrm>
            <a:off x="4343400" y="6134100"/>
            <a:ext cx="4419600" cy="342900"/>
          </a:xfrm>
          <a:prstGeom prst="rect">
            <a:avLst/>
          </a:prstGeom>
          <a:noFill/>
          <a:ln w="9525">
            <a:noFill/>
            <a:miter lim="800000"/>
            <a:headEnd/>
            <a:tailEnd/>
          </a:ln>
        </p:spPr>
      </p:pic>
      <p:sp>
        <p:nvSpPr>
          <p:cNvPr id="1032" name="Rectangle 8"/>
          <p:cNvSpPr>
            <a:spLocks noChangeArrowheads="1"/>
          </p:cNvSpPr>
          <p:nvPr/>
        </p:nvSpPr>
        <p:spPr bwMode="auto">
          <a:xfrm>
            <a:off x="0" y="0"/>
            <a:ext cx="9144000" cy="1676400"/>
          </a:xfrm>
          <a:prstGeom prst="rect">
            <a:avLst/>
          </a:prstGeom>
          <a:solidFill>
            <a:srgbClr val="00938F"/>
          </a:solidFill>
          <a:ln w="9525">
            <a:noFill/>
            <a:miter lim="800000"/>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1028" name="Rectangle 2"/>
          <p:cNvSpPr>
            <a:spLocks noGrp="1" noChangeArrowheads="1"/>
          </p:cNvSpPr>
          <p:nvPr>
            <p:ph type="title"/>
          </p:nvPr>
        </p:nvSpPr>
        <p:spPr bwMode="auto">
          <a:xfrm>
            <a:off x="457200" y="274638"/>
            <a:ext cx="8305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828800"/>
            <a:ext cx="83058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p:nvSpPr>
        <p:spPr bwMode="auto">
          <a:xfrm>
            <a:off x="152400" y="152400"/>
            <a:ext cx="8839200" cy="6553200"/>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1035" name="Rectangle 11"/>
          <p:cNvSpPr>
            <a:spLocks noGrp="1" noChangeArrowheads="1"/>
          </p:cNvSpPr>
          <p:nvPr>
            <p:ph type="sldNum" sz="quarter" idx="4"/>
          </p:nvPr>
        </p:nvSpPr>
        <p:spPr bwMode="auto">
          <a:xfrm>
            <a:off x="533400" y="64579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000000"/>
                </a:solidFill>
                <a:latin typeface="+mj-lt"/>
              </a:defRPr>
            </a:lvl1pPr>
          </a:lstStyle>
          <a:p>
            <a:pPr fontAlgn="base">
              <a:spcBef>
                <a:spcPct val="0"/>
              </a:spcBef>
              <a:spcAft>
                <a:spcPct val="0"/>
              </a:spcAft>
              <a:defRPr/>
            </a:pPr>
            <a:fld id="{9B2C165C-B9E6-4493-9B84-5D87F0016A02}" type="slidenum">
              <a:rPr lang="en-US"/>
              <a:pPr fontAlgn="base">
                <a:spcBef>
                  <a:spcPct val="0"/>
                </a:spcBef>
                <a:spcAft>
                  <a:spcPct val="0"/>
                </a:spcAft>
                <a:defRPr/>
              </a:pPr>
              <a:t>‹Nr.›</a:t>
            </a:fld>
            <a:endParaRPr lang="en-US" dirty="0">
              <a:latin typeface="Garamond" pitchFamily="8" charset="0"/>
            </a:endParaRPr>
          </a:p>
        </p:txBody>
      </p:sp>
    </p:spTree>
    <p:extLst>
      <p:ext uri="{BB962C8B-B14F-4D97-AF65-F5344CB8AC3E}">
        <p14:creationId xmlns:p14="http://schemas.microsoft.com/office/powerpoint/2010/main" val="346930572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Lucida Grande" pitchFamily="8" charset="0"/>
        </a:defRPr>
      </a:lvl2pPr>
      <a:lvl3pPr algn="l" rtl="0" eaLnBrk="0" fontAlgn="base" hangingPunct="0">
        <a:spcBef>
          <a:spcPct val="0"/>
        </a:spcBef>
        <a:spcAft>
          <a:spcPct val="0"/>
        </a:spcAft>
        <a:defRPr sz="4000">
          <a:solidFill>
            <a:schemeClr val="bg1"/>
          </a:solidFill>
          <a:latin typeface="Lucida Grande" pitchFamily="8" charset="0"/>
        </a:defRPr>
      </a:lvl3pPr>
      <a:lvl4pPr algn="l" rtl="0" eaLnBrk="0" fontAlgn="base" hangingPunct="0">
        <a:spcBef>
          <a:spcPct val="0"/>
        </a:spcBef>
        <a:spcAft>
          <a:spcPct val="0"/>
        </a:spcAft>
        <a:defRPr sz="4000">
          <a:solidFill>
            <a:schemeClr val="bg1"/>
          </a:solidFill>
          <a:latin typeface="Lucida Grande" pitchFamily="8" charset="0"/>
        </a:defRPr>
      </a:lvl4pPr>
      <a:lvl5pPr algn="l" rtl="0" eaLnBrk="0" fontAlgn="base" hangingPunct="0">
        <a:spcBef>
          <a:spcPct val="0"/>
        </a:spcBef>
        <a:spcAft>
          <a:spcPct val="0"/>
        </a:spcAft>
        <a:defRPr sz="4000">
          <a:solidFill>
            <a:schemeClr val="bg1"/>
          </a:solidFill>
          <a:latin typeface="Lucida Grande" pitchFamily="8" charset="0"/>
        </a:defRPr>
      </a:lvl5pPr>
      <a:lvl6pPr marL="457200" algn="l" rtl="0" fontAlgn="base">
        <a:spcBef>
          <a:spcPct val="0"/>
        </a:spcBef>
        <a:spcAft>
          <a:spcPct val="0"/>
        </a:spcAft>
        <a:defRPr sz="4000">
          <a:solidFill>
            <a:schemeClr val="bg1"/>
          </a:solidFill>
          <a:latin typeface="Lucida Grande" pitchFamily="8" charset="0"/>
        </a:defRPr>
      </a:lvl6pPr>
      <a:lvl7pPr marL="914400" algn="l" rtl="0" fontAlgn="base">
        <a:spcBef>
          <a:spcPct val="0"/>
        </a:spcBef>
        <a:spcAft>
          <a:spcPct val="0"/>
        </a:spcAft>
        <a:defRPr sz="4000">
          <a:solidFill>
            <a:schemeClr val="bg1"/>
          </a:solidFill>
          <a:latin typeface="Lucida Grande" pitchFamily="8" charset="0"/>
        </a:defRPr>
      </a:lvl7pPr>
      <a:lvl8pPr marL="1371600" algn="l" rtl="0" fontAlgn="base">
        <a:spcBef>
          <a:spcPct val="0"/>
        </a:spcBef>
        <a:spcAft>
          <a:spcPct val="0"/>
        </a:spcAft>
        <a:defRPr sz="4000">
          <a:solidFill>
            <a:schemeClr val="bg1"/>
          </a:solidFill>
          <a:latin typeface="Lucida Grande" pitchFamily="8" charset="0"/>
        </a:defRPr>
      </a:lvl8pPr>
      <a:lvl9pPr marL="1828800" algn="l" rtl="0" fontAlgn="base">
        <a:spcBef>
          <a:spcPct val="0"/>
        </a:spcBef>
        <a:spcAft>
          <a:spcPct val="0"/>
        </a:spcAft>
        <a:defRPr sz="4000">
          <a:solidFill>
            <a:schemeClr val="bg1"/>
          </a:solidFill>
          <a:latin typeface="Lucida Grande" pitchFamily="8" charset="0"/>
        </a:defRPr>
      </a:lvl9pPr>
    </p:titleStyle>
    <p:bodyStyle>
      <a:lvl1pPr marL="342900" indent="-342900" algn="l" rtl="0" eaLnBrk="0" fontAlgn="base" hangingPunct="0">
        <a:lnSpc>
          <a:spcPct val="110000"/>
        </a:lnSpc>
        <a:spcBef>
          <a:spcPct val="50000"/>
        </a:spcBef>
        <a:spcAft>
          <a:spcPct val="0"/>
        </a:spcAft>
        <a:buClr>
          <a:srgbClr val="635831"/>
        </a:buClr>
        <a:buChar char="•"/>
        <a:defRPr sz="2400">
          <a:solidFill>
            <a:schemeClr val="tx1"/>
          </a:solidFill>
          <a:latin typeface="+mn-lt"/>
          <a:ea typeface="+mn-ea"/>
          <a:cs typeface="+mn-cs"/>
        </a:defRPr>
      </a:lvl1pPr>
      <a:lvl2pPr marL="400050" indent="-285750" algn="l" rtl="0" eaLnBrk="0" fontAlgn="base" hangingPunct="0">
        <a:spcBef>
          <a:spcPct val="50000"/>
        </a:spcBef>
        <a:spcAft>
          <a:spcPct val="0"/>
        </a:spcAft>
        <a:buClr>
          <a:srgbClr val="635831"/>
        </a:buClr>
        <a:buChar char="•"/>
        <a:defRPr sz="2000">
          <a:solidFill>
            <a:schemeClr val="tx1"/>
          </a:solidFill>
          <a:latin typeface="+mn-lt"/>
        </a:defRPr>
      </a:lvl2pPr>
      <a:lvl3pPr marL="742950" indent="-228600" algn="l" rtl="0" eaLnBrk="0" fontAlgn="base" hangingPunct="0">
        <a:spcBef>
          <a:spcPct val="20000"/>
        </a:spcBef>
        <a:spcAft>
          <a:spcPct val="0"/>
        </a:spcAft>
        <a:buClr>
          <a:srgbClr val="635831"/>
        </a:buClr>
        <a:buFont typeface="Arial" charset="0"/>
        <a:buChar char="–"/>
        <a:defRPr sz="2000">
          <a:solidFill>
            <a:schemeClr val="tx1"/>
          </a:solidFill>
          <a:latin typeface="+mn-lt"/>
        </a:defRPr>
      </a:lvl3pPr>
      <a:lvl4pPr marL="1600200" indent="-228600" algn="l" rtl="0" eaLnBrk="0" fontAlgn="base" hangingPunct="0">
        <a:spcBef>
          <a:spcPct val="20000"/>
        </a:spcBef>
        <a:spcAft>
          <a:spcPct val="0"/>
        </a:spcAft>
        <a:buClr>
          <a:srgbClr val="635831"/>
        </a:buClr>
        <a:buChar char="–"/>
        <a:defRPr sz="2000">
          <a:solidFill>
            <a:schemeClr val="tx1"/>
          </a:solidFill>
          <a:latin typeface="+mn-lt"/>
        </a:defRPr>
      </a:lvl4pPr>
      <a:lvl5pPr marL="2057400" indent="-228600" algn="l" rtl="0" eaLnBrk="0" fontAlgn="base" hangingPunct="0">
        <a:spcBef>
          <a:spcPct val="20000"/>
        </a:spcBef>
        <a:spcAft>
          <a:spcPct val="0"/>
        </a:spcAft>
        <a:buClr>
          <a:srgbClr val="635831"/>
        </a:buClr>
        <a:buChar char="»"/>
        <a:defRPr sz="2000">
          <a:solidFill>
            <a:schemeClr val="tx1"/>
          </a:solidFill>
          <a:latin typeface="+mn-lt"/>
        </a:defRPr>
      </a:lvl5pPr>
      <a:lvl6pPr marL="2514600" indent="-228600" algn="l" rtl="0" fontAlgn="base">
        <a:spcBef>
          <a:spcPct val="20000"/>
        </a:spcBef>
        <a:spcAft>
          <a:spcPct val="0"/>
        </a:spcAft>
        <a:buClr>
          <a:srgbClr val="635831"/>
        </a:buClr>
        <a:buChar char="»"/>
        <a:defRPr sz="2000">
          <a:solidFill>
            <a:schemeClr val="tx1"/>
          </a:solidFill>
          <a:latin typeface="+mn-lt"/>
        </a:defRPr>
      </a:lvl6pPr>
      <a:lvl7pPr marL="2971800" indent="-228600" algn="l" rtl="0" fontAlgn="base">
        <a:spcBef>
          <a:spcPct val="20000"/>
        </a:spcBef>
        <a:spcAft>
          <a:spcPct val="0"/>
        </a:spcAft>
        <a:buClr>
          <a:srgbClr val="635831"/>
        </a:buClr>
        <a:buChar char="»"/>
        <a:defRPr sz="2000">
          <a:solidFill>
            <a:schemeClr val="tx1"/>
          </a:solidFill>
          <a:latin typeface="+mn-lt"/>
        </a:defRPr>
      </a:lvl7pPr>
      <a:lvl8pPr marL="3429000" indent="-228600" algn="l" rtl="0" fontAlgn="base">
        <a:spcBef>
          <a:spcPct val="20000"/>
        </a:spcBef>
        <a:spcAft>
          <a:spcPct val="0"/>
        </a:spcAft>
        <a:buClr>
          <a:srgbClr val="635831"/>
        </a:buClr>
        <a:buChar char="»"/>
        <a:defRPr sz="2000">
          <a:solidFill>
            <a:schemeClr val="tx1"/>
          </a:solidFill>
          <a:latin typeface="+mn-lt"/>
        </a:defRPr>
      </a:lvl8pPr>
      <a:lvl9pPr marL="3886200" indent="-228600" algn="l" rtl="0" fontAlgn="base">
        <a:spcBef>
          <a:spcPct val="20000"/>
        </a:spcBef>
        <a:spcAft>
          <a:spcPct val="0"/>
        </a:spcAft>
        <a:buClr>
          <a:srgbClr val="63583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5117"/>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318" fontAlgn="auto">
              <a:spcBef>
                <a:spcPts val="0"/>
              </a:spcBef>
              <a:spcAft>
                <a:spcPts val="0"/>
              </a:spcAft>
              <a:defRPr sz="1200" smtClean="0">
                <a:solidFill>
                  <a:schemeClr val="tx1">
                    <a:tint val="75000"/>
                  </a:schemeClr>
                </a:solidFill>
                <a:latin typeface="+mn-lt"/>
              </a:defRPr>
            </a:lvl1pPr>
          </a:lstStyle>
          <a:p>
            <a:pPr>
              <a:defRPr/>
            </a:pPr>
            <a:fld id="{2E51CB9C-ACA7-491F-AC64-BA0C3AD3154F}" type="datetimeFigureOut">
              <a:rPr lang="en-US">
                <a:solidFill>
                  <a:prstClr val="black">
                    <a:tint val="75000"/>
                  </a:prstClr>
                </a:solidFill>
              </a:rPr>
              <a:pPr>
                <a:defRPr/>
              </a:pPr>
              <a:t>6/18/2015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318"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318" fontAlgn="auto">
              <a:spcBef>
                <a:spcPts val="0"/>
              </a:spcBef>
              <a:spcAft>
                <a:spcPts val="0"/>
              </a:spcAft>
              <a:defRPr sz="1200" smtClean="0">
                <a:solidFill>
                  <a:schemeClr val="tx1">
                    <a:tint val="75000"/>
                  </a:schemeClr>
                </a:solidFill>
                <a:latin typeface="+mn-lt"/>
              </a:defRPr>
            </a:lvl1pPr>
          </a:lstStyle>
          <a:p>
            <a:pPr>
              <a:defRPr/>
            </a:pPr>
            <a:fld id="{958BA016-A590-4180-8140-FDEA83920D19}" type="slidenum">
              <a:rPr lang="en-US">
                <a:solidFill>
                  <a:prstClr val="black">
                    <a:tint val="75000"/>
                  </a:prstClr>
                </a:solidFill>
              </a:rPr>
              <a:pPr>
                <a:defRPr/>
              </a:pPr>
              <a:t>‹Nr.›</a:t>
            </a:fld>
            <a:endParaRPr lang="en-US">
              <a:solidFill>
                <a:prstClr val="black">
                  <a:tint val="75000"/>
                </a:prstClr>
              </a:solidFill>
            </a:endParaRPr>
          </a:p>
        </p:txBody>
      </p:sp>
      <p:pic>
        <p:nvPicPr>
          <p:cNvPr id="8" name="Picture 7" descr="New DK slide layout white 2.jpg"/>
          <p:cNvPicPr>
            <a:picLocks noChangeAspect="1"/>
          </p:cNvPicPr>
          <p:nvPr userDrawn="1"/>
        </p:nvPicPr>
        <p:blipFill>
          <a:blip r:embed="rId13" cstate="print"/>
          <a:stretch>
            <a:fillRect/>
          </a:stretch>
        </p:blipFill>
        <p:spPr>
          <a:xfrm>
            <a:off x="-91440" y="-91440"/>
            <a:ext cx="9265920" cy="6949440"/>
          </a:xfrm>
          <a:prstGeom prst="rect">
            <a:avLst/>
          </a:prstGeom>
        </p:spPr>
      </p:pic>
    </p:spTree>
    <p:extLst>
      <p:ext uri="{BB962C8B-B14F-4D97-AF65-F5344CB8AC3E}">
        <p14:creationId xmlns:p14="http://schemas.microsoft.com/office/powerpoint/2010/main" val="217325754"/>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318" fontAlgn="auto">
              <a:spcBef>
                <a:spcPts val="0"/>
              </a:spcBef>
              <a:spcAft>
                <a:spcPts val="0"/>
              </a:spcAft>
              <a:defRPr sz="1200" smtClean="0">
                <a:solidFill>
                  <a:schemeClr val="tx1">
                    <a:tint val="75000"/>
                  </a:schemeClr>
                </a:solidFill>
                <a:latin typeface="+mn-lt"/>
              </a:defRPr>
            </a:lvl1pPr>
          </a:lstStyle>
          <a:p>
            <a:pPr>
              <a:defRPr/>
            </a:pPr>
            <a:fld id="{2E51CB9C-ACA7-491F-AC64-BA0C3AD3154F}" type="datetimeFigureOut">
              <a:rPr lang="en-US">
                <a:solidFill>
                  <a:prstClr val="black">
                    <a:tint val="75000"/>
                  </a:prstClr>
                </a:solidFill>
              </a:rPr>
              <a:pPr>
                <a:defRPr/>
              </a:pPr>
              <a:t>6/18/2015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318"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318" fontAlgn="auto">
              <a:spcBef>
                <a:spcPts val="0"/>
              </a:spcBef>
              <a:spcAft>
                <a:spcPts val="0"/>
              </a:spcAft>
              <a:defRPr sz="1200" smtClean="0">
                <a:solidFill>
                  <a:schemeClr val="tx1">
                    <a:tint val="75000"/>
                  </a:schemeClr>
                </a:solidFill>
                <a:latin typeface="+mn-lt"/>
              </a:defRPr>
            </a:lvl1pPr>
          </a:lstStyle>
          <a:p>
            <a:pPr>
              <a:defRPr/>
            </a:pPr>
            <a:fld id="{958BA016-A590-4180-8140-FDEA83920D19}" type="slidenum">
              <a:rPr lang="en-US">
                <a:solidFill>
                  <a:prstClr val="black">
                    <a:tint val="75000"/>
                  </a:prstClr>
                </a:solidFill>
              </a:rPr>
              <a:pPr>
                <a:defRPr/>
              </a:pPr>
              <a:t>‹Nr.›</a:t>
            </a:fld>
            <a:endParaRPr lang="en-US">
              <a:solidFill>
                <a:prstClr val="black">
                  <a:tint val="75000"/>
                </a:prstClr>
              </a:solidFill>
            </a:endParaRPr>
          </a:p>
        </p:txBody>
      </p:sp>
      <p:pic>
        <p:nvPicPr>
          <p:cNvPr id="8" name="Picture 7" descr="New DK slide layout white 2.jpg"/>
          <p:cNvPicPr>
            <a:picLocks noChangeAspect="1"/>
          </p:cNvPicPr>
          <p:nvPr userDrawn="1"/>
        </p:nvPicPr>
        <p:blipFill>
          <a:blip r:embed="rId13" cstate="print"/>
          <a:stretch>
            <a:fillRect/>
          </a:stretch>
        </p:blipFill>
        <p:spPr>
          <a:xfrm>
            <a:off x="-91440" y="-91440"/>
            <a:ext cx="9265920" cy="6949440"/>
          </a:xfrm>
          <a:prstGeom prst="rect">
            <a:avLst/>
          </a:prstGeom>
        </p:spPr>
      </p:pic>
    </p:spTree>
    <p:extLst>
      <p:ext uri="{BB962C8B-B14F-4D97-AF65-F5344CB8AC3E}">
        <p14:creationId xmlns:p14="http://schemas.microsoft.com/office/powerpoint/2010/main" val="185884106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0" y="6096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de-DE" smtClean="0"/>
              <a:t>Klicken Sie, um das Titelformat zu bearbeiten</a:t>
            </a:r>
          </a:p>
        </p:txBody>
      </p:sp>
      <p:sp>
        <p:nvSpPr>
          <p:cNvPr id="6147" name="Rectangle 3"/>
          <p:cNvSpPr>
            <a:spLocks noGrp="1" noChangeArrowheads="1"/>
          </p:cNvSpPr>
          <p:nvPr>
            <p:ph type="body" idx="1"/>
          </p:nvPr>
        </p:nvSpPr>
        <p:spPr bwMode="auto">
          <a:xfrm>
            <a:off x="1117600" y="1981200"/>
            <a:ext cx="6908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extLst>
      <p:ext uri="{BB962C8B-B14F-4D97-AF65-F5344CB8AC3E}">
        <p14:creationId xmlns:p14="http://schemas.microsoft.com/office/powerpoint/2010/main" val="410231657"/>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New Roman" pitchFamily="18" charset="0"/>
        </a:defRPr>
      </a:lvl2pPr>
      <a:lvl3pPr algn="ctr" defTabSz="762000" rtl="0" eaLnBrk="0" fontAlgn="base" hangingPunct="0">
        <a:spcBef>
          <a:spcPct val="0"/>
        </a:spcBef>
        <a:spcAft>
          <a:spcPct val="0"/>
        </a:spcAft>
        <a:defRPr sz="4400">
          <a:solidFill>
            <a:schemeClr val="tx2"/>
          </a:solidFill>
          <a:latin typeface="Times New Roman" pitchFamily="18" charset="0"/>
        </a:defRPr>
      </a:lvl3pPr>
      <a:lvl4pPr algn="ctr" defTabSz="762000" rtl="0" eaLnBrk="0" fontAlgn="base" hangingPunct="0">
        <a:spcBef>
          <a:spcPct val="0"/>
        </a:spcBef>
        <a:spcAft>
          <a:spcPct val="0"/>
        </a:spcAft>
        <a:defRPr sz="4400">
          <a:solidFill>
            <a:schemeClr val="tx2"/>
          </a:solidFill>
          <a:latin typeface="Times New Roman" pitchFamily="18" charset="0"/>
        </a:defRPr>
      </a:lvl4pPr>
      <a:lvl5pPr algn="ctr" defTabSz="762000" rtl="0" eaLnBrk="0" fontAlgn="base" hangingPunct="0">
        <a:spcBef>
          <a:spcPct val="0"/>
        </a:spcBef>
        <a:spcAft>
          <a:spcPct val="0"/>
        </a:spcAft>
        <a:defRPr sz="4400">
          <a:solidFill>
            <a:schemeClr val="tx2"/>
          </a:solidFill>
          <a:latin typeface="Times New Roman" pitchFamily="18" charset="0"/>
        </a:defRPr>
      </a:lvl5pPr>
      <a:lvl6pPr marL="457200" algn="ctr" defTabSz="762000" rtl="0" fontAlgn="base">
        <a:spcBef>
          <a:spcPct val="0"/>
        </a:spcBef>
        <a:spcAft>
          <a:spcPct val="0"/>
        </a:spcAft>
        <a:defRPr sz="4400">
          <a:solidFill>
            <a:schemeClr val="tx2"/>
          </a:solidFill>
          <a:latin typeface="Times New Roman" pitchFamily="18" charset="0"/>
        </a:defRPr>
      </a:lvl6pPr>
      <a:lvl7pPr marL="914400" algn="ctr" defTabSz="762000" rtl="0" fontAlgn="base">
        <a:spcBef>
          <a:spcPct val="0"/>
        </a:spcBef>
        <a:spcAft>
          <a:spcPct val="0"/>
        </a:spcAft>
        <a:defRPr sz="4400">
          <a:solidFill>
            <a:schemeClr val="tx2"/>
          </a:solidFill>
          <a:latin typeface="Times New Roman" pitchFamily="18" charset="0"/>
        </a:defRPr>
      </a:lvl7pPr>
      <a:lvl8pPr marL="1371600" algn="ctr" defTabSz="762000" rtl="0" fontAlgn="base">
        <a:spcBef>
          <a:spcPct val="0"/>
        </a:spcBef>
        <a:spcAft>
          <a:spcPct val="0"/>
        </a:spcAft>
        <a:defRPr sz="4400">
          <a:solidFill>
            <a:schemeClr val="tx2"/>
          </a:solidFill>
          <a:latin typeface="Times New Roman" pitchFamily="18" charset="0"/>
        </a:defRPr>
      </a:lvl8pPr>
      <a:lvl9pPr marL="1828800" algn="ctr" defTabSz="762000" rtl="0" fontAlgn="base">
        <a:spcBef>
          <a:spcPct val="0"/>
        </a:spcBef>
        <a:spcAft>
          <a:spcPct val="0"/>
        </a:spcAft>
        <a:defRPr sz="4400">
          <a:solidFill>
            <a:schemeClr val="tx2"/>
          </a:solidFill>
          <a:latin typeface="Times New Roman" pitchFamily="18" charset="0"/>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fontAlgn="base">
        <a:spcBef>
          <a:spcPct val="20000"/>
        </a:spcBef>
        <a:spcAft>
          <a:spcPct val="0"/>
        </a:spcAft>
        <a:buSzPct val="100000"/>
        <a:buChar char="•"/>
        <a:defRPr sz="2000">
          <a:solidFill>
            <a:schemeClr val="tx1"/>
          </a:solidFill>
          <a:latin typeface="+mn-lt"/>
        </a:defRPr>
      </a:lvl6pPr>
      <a:lvl7pPr marL="2971800" indent="-228600" algn="l" defTabSz="762000" rtl="0" fontAlgn="base">
        <a:spcBef>
          <a:spcPct val="20000"/>
        </a:spcBef>
        <a:spcAft>
          <a:spcPct val="0"/>
        </a:spcAft>
        <a:buSzPct val="100000"/>
        <a:buChar char="•"/>
        <a:defRPr sz="2000">
          <a:solidFill>
            <a:schemeClr val="tx1"/>
          </a:solidFill>
          <a:latin typeface="+mn-lt"/>
        </a:defRPr>
      </a:lvl7pPr>
      <a:lvl8pPr marL="3429000" indent="-228600" algn="l" defTabSz="762000" rtl="0" fontAlgn="base">
        <a:spcBef>
          <a:spcPct val="20000"/>
        </a:spcBef>
        <a:spcAft>
          <a:spcPct val="0"/>
        </a:spcAft>
        <a:buSzPct val="100000"/>
        <a:buChar char="•"/>
        <a:defRPr sz="2000">
          <a:solidFill>
            <a:schemeClr val="tx1"/>
          </a:solidFill>
          <a:latin typeface="+mn-lt"/>
        </a:defRPr>
      </a:lvl8pPr>
      <a:lvl9pPr marL="3886200" indent="-228600" algn="l" defTabSz="762000" rtl="0" fontAlgn="base">
        <a:spcBef>
          <a:spcPct val="20000"/>
        </a:spcBef>
        <a:spcAft>
          <a:spcPct val="0"/>
        </a:spcAft>
        <a:buSzPct val="10000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58102-51BA-4084-B3A0-A9C381DE88D3}" type="datetimeFigureOut">
              <a:rPr lang="de-DE" smtClean="0">
                <a:solidFill>
                  <a:prstClr val="black">
                    <a:tint val="75000"/>
                  </a:prstClr>
                </a:solidFill>
              </a:rPr>
              <a:pPr/>
              <a:t>18.06.2015</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13B76-0D2A-4B33-BE69-898FCBC5E11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31088618"/>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de-DE"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6B64B1E9-32DB-4854-9C54-55214E8C618A}" type="datetimeFigureOut">
              <a:rPr lang="de-DE"/>
              <a:pPr>
                <a:defRPr/>
              </a:pPr>
              <a:t>18.06.2015</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584F9E13-35AC-48BD-B083-4F6881A5B311}" type="slidenum">
              <a:rPr lang="de-DE">
                <a:cs typeface="Arial" panose="020B0604020202020204" pitchFamily="34" charset="0"/>
              </a:rPr>
              <a:pPr fontAlgn="base">
                <a:spcBef>
                  <a:spcPct val="0"/>
                </a:spcBef>
                <a:spcAft>
                  <a:spcPct val="0"/>
                </a:spcAft>
                <a:defRPr/>
              </a:pPr>
              <a:t>‹Nr.›</a:t>
            </a:fld>
            <a:endParaRPr lang="de-DE">
              <a:cs typeface="Arial" panose="020B0604020202020204" pitchFamily="34" charset="0"/>
            </a:endParaRPr>
          </a:p>
        </p:txBody>
      </p:sp>
    </p:spTree>
    <p:extLst>
      <p:ext uri="{BB962C8B-B14F-4D97-AF65-F5344CB8AC3E}">
        <p14:creationId xmlns:p14="http://schemas.microsoft.com/office/powerpoint/2010/main" val="1945006753"/>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75.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7.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1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9.xml"/><Relationship Id="rId1" Type="http://schemas.openxmlformats.org/officeDocument/2006/relationships/vmlDrawing" Target="../drawings/vmlDrawing2.vml"/><Relationship Id="rId4" Type="http://schemas.openxmlformats.org/officeDocument/2006/relationships/image" Target="../media/image2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9.xml"/><Relationship Id="rId1" Type="http://schemas.openxmlformats.org/officeDocument/2006/relationships/vmlDrawing" Target="../drawings/vmlDrawing3.vml"/><Relationship Id="rId4" Type="http://schemas.openxmlformats.org/officeDocument/2006/relationships/image" Target="../media/image24.wmf"/></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4.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3.xml"/><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3.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6.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3.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9.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59.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70.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7.xml"/></Relationships>
</file>

<file path=ppt/slides/_rels/slide43.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image" Target="../media/image40.emf"/><Relationship Id="rId1" Type="http://schemas.openxmlformats.org/officeDocument/2006/relationships/slideLayout" Target="../slideLayouts/slideLayout198.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emf"/><Relationship Id="rId9" Type="http://schemas.openxmlformats.org/officeDocument/2006/relationships/image" Target="../media/image47.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8.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98.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98.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98.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98.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5.xml"/><Relationship Id="rId1" Type="http://schemas.openxmlformats.org/officeDocument/2006/relationships/vmlDrawing" Target="../drawings/vmlDrawing4.v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0267" y="3918970"/>
            <a:ext cx="4853733" cy="2939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0055" name="Rectangle 2"/>
          <p:cNvSpPr>
            <a:spLocks noChangeArrowheads="1"/>
          </p:cNvSpPr>
          <p:nvPr/>
        </p:nvSpPr>
        <p:spPr bwMode="auto">
          <a:xfrm>
            <a:off x="0" y="0"/>
            <a:ext cx="9144000" cy="3918970"/>
          </a:xfrm>
          <a:prstGeom prst="rect">
            <a:avLst/>
          </a:prstGeom>
          <a:solidFill>
            <a:srgbClr val="000066"/>
          </a:solidFill>
          <a:ln w="9525">
            <a:solidFill>
              <a:schemeClr val="tx1"/>
            </a:solidFill>
            <a:miter lim="800000"/>
            <a:headEnd/>
            <a:tailEnd/>
          </a:ln>
        </p:spPr>
        <p:txBody>
          <a:bodyPr wrap="none" anchor="ctr"/>
          <a:lstStyle/>
          <a:p>
            <a:pPr fontAlgn="base">
              <a:spcBef>
                <a:spcPct val="0"/>
              </a:spcBef>
              <a:spcAft>
                <a:spcPct val="0"/>
              </a:spcAft>
            </a:pPr>
            <a:endParaRPr lang="de-DE">
              <a:solidFill>
                <a:srgbClr val="000000"/>
              </a:solidFill>
              <a:latin typeface="Arial" charset="0"/>
            </a:endParaRPr>
          </a:p>
        </p:txBody>
      </p:sp>
      <p:sp>
        <p:nvSpPr>
          <p:cNvPr id="940056" name="Text Box 4"/>
          <p:cNvSpPr txBox="1">
            <a:spLocks noChangeArrowheads="1"/>
          </p:cNvSpPr>
          <p:nvPr/>
        </p:nvSpPr>
        <p:spPr bwMode="auto">
          <a:xfrm>
            <a:off x="0" y="5993858"/>
            <a:ext cx="4195379" cy="584775"/>
          </a:xfrm>
          <a:prstGeom prst="rect">
            <a:avLst/>
          </a:prstGeom>
          <a:noFill/>
          <a:ln w="9525">
            <a:noFill/>
            <a:miter lim="800000"/>
            <a:headEnd/>
            <a:tailEnd/>
          </a:ln>
        </p:spPr>
        <p:txBody>
          <a:bodyPr wrap="none">
            <a:spAutoFit/>
          </a:bodyPr>
          <a:lstStyle/>
          <a:p>
            <a:pPr defTabSz="762000" eaLnBrk="0" fontAlgn="base" hangingPunct="0">
              <a:spcBef>
                <a:spcPct val="0"/>
              </a:spcBef>
              <a:spcAft>
                <a:spcPct val="0"/>
              </a:spcAft>
            </a:pPr>
            <a:r>
              <a:rPr lang="de-DE" sz="1600" dirty="0" smtClean="0">
                <a:solidFill>
                  <a:srgbClr val="336699"/>
                </a:solidFill>
                <a:latin typeface="Arial" charset="0"/>
              </a:rPr>
              <a:t>Medizinische Klinik II</a:t>
            </a:r>
          </a:p>
          <a:p>
            <a:pPr defTabSz="762000" eaLnBrk="0" fontAlgn="base" hangingPunct="0">
              <a:spcBef>
                <a:spcPct val="0"/>
              </a:spcBef>
              <a:spcAft>
                <a:spcPct val="0"/>
              </a:spcAft>
            </a:pPr>
            <a:r>
              <a:rPr lang="de-DE" sz="1600" dirty="0" smtClean="0">
                <a:solidFill>
                  <a:srgbClr val="336699"/>
                </a:solidFill>
                <a:latin typeface="Arial" charset="0"/>
              </a:rPr>
              <a:t>Klinik für Nieren- und Hochdruckkrankheiten</a:t>
            </a:r>
            <a:endParaRPr lang="de-DE" sz="1600" dirty="0">
              <a:solidFill>
                <a:srgbClr val="336699"/>
              </a:solidFill>
              <a:latin typeface="Arial" charset="0"/>
            </a:endParaRPr>
          </a:p>
        </p:txBody>
      </p:sp>
      <p:sp>
        <p:nvSpPr>
          <p:cNvPr id="940057" name="Text Box 5"/>
          <p:cNvSpPr txBox="1">
            <a:spLocks noChangeArrowheads="1"/>
          </p:cNvSpPr>
          <p:nvPr/>
        </p:nvSpPr>
        <p:spPr bwMode="auto">
          <a:xfrm>
            <a:off x="3339129" y="2895600"/>
            <a:ext cx="2465740" cy="677108"/>
          </a:xfrm>
          <a:prstGeom prst="rect">
            <a:avLst/>
          </a:prstGeom>
          <a:noFill/>
          <a:ln w="9525">
            <a:noFill/>
            <a:miter lim="800000"/>
            <a:headEnd/>
            <a:tailEnd/>
          </a:ln>
        </p:spPr>
        <p:txBody>
          <a:bodyPr wrap="none">
            <a:spAutoFit/>
          </a:bodyPr>
          <a:lstStyle/>
          <a:p>
            <a:pPr algn="ctr" defTabSz="762000" eaLnBrk="0" fontAlgn="base" hangingPunct="0">
              <a:spcBef>
                <a:spcPct val="0"/>
              </a:spcBef>
              <a:spcAft>
                <a:spcPct val="0"/>
              </a:spcAft>
            </a:pPr>
            <a:r>
              <a:rPr lang="de-DE" sz="2600" b="1" dirty="0">
                <a:solidFill>
                  <a:srgbClr val="2D2DB9">
                    <a:lumMod val="20000"/>
                    <a:lumOff val="80000"/>
                  </a:srgbClr>
                </a:solidFill>
                <a:latin typeface="Arial" charset="0"/>
              </a:rPr>
              <a:t>Jürgen </a:t>
            </a:r>
            <a:r>
              <a:rPr lang="de-DE" sz="2600" b="1" dirty="0" err="1">
                <a:solidFill>
                  <a:srgbClr val="2D2DB9">
                    <a:lumMod val="20000"/>
                    <a:lumOff val="80000"/>
                  </a:srgbClr>
                </a:solidFill>
                <a:latin typeface="Arial" charset="0"/>
              </a:rPr>
              <a:t>Floege</a:t>
            </a:r>
            <a:endParaRPr lang="de-DE" sz="2600" b="1" dirty="0">
              <a:solidFill>
                <a:srgbClr val="2D2DB9">
                  <a:lumMod val="20000"/>
                  <a:lumOff val="80000"/>
                </a:srgbClr>
              </a:solidFill>
              <a:latin typeface="Arial" charset="0"/>
            </a:endParaRPr>
          </a:p>
          <a:p>
            <a:pPr algn="ctr" defTabSz="762000" eaLnBrk="0" fontAlgn="base" hangingPunct="0">
              <a:spcBef>
                <a:spcPct val="0"/>
              </a:spcBef>
              <a:spcAft>
                <a:spcPct val="0"/>
              </a:spcAft>
            </a:pPr>
            <a:endParaRPr lang="de-DE" sz="1200" b="1" dirty="0">
              <a:solidFill>
                <a:srgbClr val="2D2DB9">
                  <a:lumMod val="20000"/>
                  <a:lumOff val="80000"/>
                </a:srgbClr>
              </a:solidFill>
              <a:latin typeface="Arial" charset="0"/>
            </a:endParaRPr>
          </a:p>
        </p:txBody>
      </p:sp>
      <p:sp>
        <p:nvSpPr>
          <p:cNvPr id="940041" name="Rectangle 9"/>
          <p:cNvSpPr>
            <a:spLocks noChangeArrowheads="1"/>
          </p:cNvSpPr>
          <p:nvPr/>
        </p:nvSpPr>
        <p:spPr bwMode="auto">
          <a:xfrm>
            <a:off x="0" y="701650"/>
            <a:ext cx="9143999" cy="1754326"/>
          </a:xfrm>
          <a:prstGeom prst="rect">
            <a:avLst/>
          </a:prstGeom>
          <a:noFill/>
          <a:ln>
            <a:noFill/>
          </a:ln>
          <a:effectLst>
            <a:outerShdw dist="17961" dir="2700000" algn="ctr" rotWithShape="0">
              <a:schemeClr val="tx1"/>
            </a:outerShdw>
          </a:effectLst>
          <a:extLst/>
        </p:spPr>
        <p:txBody>
          <a:bodyPr wrap="square" anchor="ctr">
            <a:spAutoFit/>
          </a:bodyPr>
          <a:lstStyle/>
          <a:p>
            <a:pPr algn="ctr" eaLnBrk="0" fontAlgn="base" hangingPunct="0">
              <a:lnSpc>
                <a:spcPct val="150000"/>
              </a:lnSpc>
              <a:spcBef>
                <a:spcPct val="0"/>
              </a:spcBef>
              <a:spcAft>
                <a:spcPct val="0"/>
              </a:spcAft>
            </a:pPr>
            <a:r>
              <a:rPr lang="de-DE" sz="3600" b="1" dirty="0" smtClean="0">
                <a:solidFill>
                  <a:srgbClr val="FFFFFF"/>
                </a:solidFill>
                <a:latin typeface="Arial" panose="020B0604020202020204" pitchFamily="34" charset="0"/>
                <a:ea typeface="Times New Roman" panose="02020603050405020304" pitchFamily="18" charset="0"/>
              </a:rPr>
              <a:t>Das </a:t>
            </a:r>
            <a:r>
              <a:rPr lang="de-DE" sz="3600" b="1" dirty="0" err="1">
                <a:solidFill>
                  <a:srgbClr val="FFFFFF"/>
                </a:solidFill>
                <a:latin typeface="Arial" panose="020B0604020202020204" pitchFamily="34" charset="0"/>
                <a:ea typeface="Times New Roman" panose="02020603050405020304" pitchFamily="18" charset="0"/>
              </a:rPr>
              <a:t>nephrologische</a:t>
            </a:r>
            <a:r>
              <a:rPr lang="de-DE" sz="3600" b="1" dirty="0">
                <a:solidFill>
                  <a:srgbClr val="FFFFFF"/>
                </a:solidFill>
                <a:latin typeface="Arial" panose="020B0604020202020204" pitchFamily="34" charset="0"/>
                <a:ea typeface="Times New Roman" panose="02020603050405020304" pitchFamily="18" charset="0"/>
              </a:rPr>
              <a:t> Jahr </a:t>
            </a:r>
            <a:r>
              <a:rPr lang="de-DE" sz="3600" b="1" dirty="0" smtClean="0">
                <a:solidFill>
                  <a:srgbClr val="FFFFFF"/>
                </a:solidFill>
                <a:latin typeface="Arial" panose="020B0604020202020204" pitchFamily="34" charset="0"/>
                <a:ea typeface="Times New Roman" panose="02020603050405020304" pitchFamily="18" charset="0"/>
              </a:rPr>
              <a:t>2014/15</a:t>
            </a:r>
          </a:p>
          <a:p>
            <a:pPr algn="ctr" eaLnBrk="0" fontAlgn="base" hangingPunct="0">
              <a:lnSpc>
                <a:spcPct val="150000"/>
              </a:lnSpc>
              <a:spcBef>
                <a:spcPct val="0"/>
              </a:spcBef>
              <a:spcAft>
                <a:spcPct val="0"/>
              </a:spcAft>
            </a:pPr>
            <a:r>
              <a:rPr lang="de-DE" sz="3600" b="1" i="1" dirty="0" smtClean="0">
                <a:solidFill>
                  <a:srgbClr val="FFFFFF"/>
                </a:solidFill>
                <a:latin typeface="Arial" panose="020B0604020202020204" pitchFamily="34" charset="0"/>
                <a:ea typeface="Times New Roman" panose="02020603050405020304" pitchFamily="18" charset="0"/>
              </a:rPr>
              <a:t>Ein </a:t>
            </a:r>
            <a:r>
              <a:rPr lang="de-DE" sz="3600" b="1" i="1" dirty="0">
                <a:solidFill>
                  <a:srgbClr val="FFFFFF"/>
                </a:solidFill>
                <a:latin typeface="Arial" panose="020B0604020202020204" pitchFamily="34" charset="0"/>
                <a:ea typeface="Times New Roman" panose="02020603050405020304" pitchFamily="18" charset="0"/>
              </a:rPr>
              <a:t>Überblick</a:t>
            </a:r>
            <a:endParaRPr lang="en-GB" sz="800" i="1" dirty="0">
              <a:solidFill>
                <a:srgbClr val="2D2DB9">
                  <a:lumMod val="20000"/>
                  <a:lumOff val="80000"/>
                </a:srgbClr>
              </a:solidFill>
              <a:latin typeface="Arial" pitchFamily="34" charset="0"/>
              <a:ea typeface="Times New Roman" pitchFamily="18" charset="0"/>
            </a:endParaRPr>
          </a:p>
        </p:txBody>
      </p:sp>
      <p:pic>
        <p:nvPicPr>
          <p:cNvPr id="4109"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89" y="4798218"/>
            <a:ext cx="2852011" cy="84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0" y="6502791"/>
            <a:ext cx="3105337" cy="338554"/>
          </a:xfrm>
          <a:prstGeom prst="rect">
            <a:avLst/>
          </a:prstGeom>
        </p:spPr>
        <p:txBody>
          <a:bodyPr wrap="none">
            <a:spAutoFit/>
          </a:bodyPr>
          <a:lstStyle/>
          <a:p>
            <a:pPr algn="ctr" defTabSz="762000" eaLnBrk="0" fontAlgn="base" hangingPunct="0">
              <a:spcBef>
                <a:spcPct val="0"/>
              </a:spcBef>
              <a:spcAft>
                <a:spcPct val="0"/>
              </a:spcAft>
            </a:pPr>
            <a:r>
              <a:rPr lang="de-DE" sz="1600" dirty="0">
                <a:solidFill>
                  <a:srgbClr val="336699"/>
                </a:solidFill>
                <a:latin typeface="Arial" charset="0"/>
              </a:rPr>
              <a:t>juergen.floege@rwth-aachen.de</a:t>
            </a:r>
          </a:p>
        </p:txBody>
      </p:sp>
    </p:spTree>
    <p:extLst>
      <p:ext uri="{BB962C8B-B14F-4D97-AF65-F5344CB8AC3E}">
        <p14:creationId xmlns:p14="http://schemas.microsoft.com/office/powerpoint/2010/main" val="231050306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p:cNvSpPr/>
          <p:nvPr/>
        </p:nvSpPr>
        <p:spPr>
          <a:xfrm>
            <a:off x="585787" y="3243263"/>
            <a:ext cx="8315325" cy="2908489"/>
          </a:xfrm>
          <a:prstGeom prst="rect">
            <a:avLst/>
          </a:prstGeom>
        </p:spPr>
        <p:txBody>
          <a:bodyPr wrap="square">
            <a:spAutoFit/>
          </a:bodyPr>
          <a:lstStyle/>
          <a:p>
            <a:pPr marL="342900" indent="-342900">
              <a:spcAft>
                <a:spcPts val="600"/>
              </a:spcAft>
              <a:buFont typeface="Arial" panose="020B0604020202020204" pitchFamily="34" charset="0"/>
              <a:buChar char="•"/>
            </a:pPr>
            <a:r>
              <a:rPr lang="de-DE" sz="2400" dirty="0" smtClean="0"/>
              <a:t>Diagnostik </a:t>
            </a:r>
            <a:r>
              <a:rPr lang="de-DE" sz="2400" dirty="0"/>
              <a:t>und Nachverfolgung auf </a:t>
            </a:r>
            <a:r>
              <a:rPr lang="de-DE" sz="2400" b="1" dirty="0">
                <a:solidFill>
                  <a:srgbClr val="336699"/>
                </a:solidFill>
              </a:rPr>
              <a:t>spezialisierte Zentren</a:t>
            </a:r>
            <a:r>
              <a:rPr lang="de-DE" sz="2400" dirty="0"/>
              <a:t> </a:t>
            </a:r>
            <a:r>
              <a:rPr lang="de-DE" sz="2400" dirty="0" smtClean="0"/>
              <a:t>beschränkt</a:t>
            </a:r>
          </a:p>
          <a:p>
            <a:pPr marL="342900" indent="-342900">
              <a:spcAft>
                <a:spcPts val="600"/>
              </a:spcAft>
              <a:buFont typeface="Arial" panose="020B0604020202020204" pitchFamily="34" charset="0"/>
              <a:buChar char="•"/>
            </a:pPr>
            <a:r>
              <a:rPr lang="de-DE" sz="2400" dirty="0" smtClean="0"/>
              <a:t>nur </a:t>
            </a:r>
            <a:r>
              <a:rPr lang="de-DE" sz="2400" dirty="0"/>
              <a:t>von </a:t>
            </a:r>
            <a:r>
              <a:rPr lang="de-DE" sz="2400" b="1" dirty="0">
                <a:solidFill>
                  <a:srgbClr val="336699"/>
                </a:solidFill>
              </a:rPr>
              <a:t>erfahrenen </a:t>
            </a:r>
            <a:r>
              <a:rPr lang="de-DE" sz="2400" b="1" dirty="0" err="1">
                <a:solidFill>
                  <a:srgbClr val="336699"/>
                </a:solidFill>
              </a:rPr>
              <a:t>Interventionalisten</a:t>
            </a:r>
            <a:r>
              <a:rPr lang="de-DE" sz="2400" dirty="0"/>
              <a:t> </a:t>
            </a:r>
            <a:r>
              <a:rPr lang="de-DE" sz="2400" dirty="0" smtClean="0"/>
              <a:t>durchgeführt</a:t>
            </a:r>
          </a:p>
          <a:p>
            <a:pPr marL="342900" indent="-342900">
              <a:spcAft>
                <a:spcPts val="600"/>
              </a:spcAft>
              <a:buFont typeface="Arial" panose="020B0604020202020204" pitchFamily="34" charset="0"/>
              <a:buChar char="•"/>
            </a:pPr>
            <a:r>
              <a:rPr lang="de-DE" sz="2400" dirty="0" smtClean="0"/>
              <a:t>Patienten </a:t>
            </a:r>
            <a:r>
              <a:rPr lang="de-DE" sz="2400" dirty="0"/>
              <a:t>müssen vollständig in einem </a:t>
            </a:r>
            <a:r>
              <a:rPr lang="de-DE" sz="2400" b="1" dirty="0">
                <a:solidFill>
                  <a:srgbClr val="336699"/>
                </a:solidFill>
              </a:rPr>
              <a:t>Register</a:t>
            </a:r>
            <a:r>
              <a:rPr lang="de-DE" sz="2400" dirty="0">
                <a:solidFill>
                  <a:srgbClr val="336699"/>
                </a:solidFill>
              </a:rPr>
              <a:t> </a:t>
            </a:r>
            <a:r>
              <a:rPr lang="de-DE" sz="2400" dirty="0"/>
              <a:t>(möglichst industrieunabhängig) gemeldet </a:t>
            </a:r>
            <a:r>
              <a:rPr lang="de-DE" sz="2400" dirty="0" smtClean="0"/>
              <a:t>werden</a:t>
            </a:r>
          </a:p>
          <a:p>
            <a:pPr marL="342900" indent="-342900">
              <a:spcAft>
                <a:spcPts val="600"/>
              </a:spcAft>
              <a:buFont typeface="Arial" panose="020B0604020202020204" pitchFamily="34" charset="0"/>
              <a:buChar char="•"/>
            </a:pPr>
            <a:r>
              <a:rPr lang="de-DE" sz="2400" dirty="0" smtClean="0"/>
              <a:t>weitere randomisierte, kontrollierte </a:t>
            </a:r>
            <a:r>
              <a:rPr lang="de-DE" sz="2400" b="1" dirty="0">
                <a:solidFill>
                  <a:srgbClr val="336699"/>
                </a:solidFill>
              </a:rPr>
              <a:t>Studien</a:t>
            </a:r>
            <a:r>
              <a:rPr lang="de-DE" sz="2400" dirty="0"/>
              <a:t> in </a:t>
            </a:r>
            <a:r>
              <a:rPr lang="de-DE" sz="2400" dirty="0" smtClean="0"/>
              <a:t>Deutschland sind nötig</a:t>
            </a:r>
            <a:endParaRPr lang="de-DE" sz="2400" dirty="0"/>
          </a:p>
        </p:txBody>
      </p:sp>
      <p:sp>
        <p:nvSpPr>
          <p:cNvPr id="3" name="Rechteck 2"/>
          <p:cNvSpPr/>
          <p:nvPr/>
        </p:nvSpPr>
        <p:spPr>
          <a:xfrm>
            <a:off x="-1" y="0"/>
            <a:ext cx="9144000" cy="2754600"/>
          </a:xfrm>
          <a:prstGeom prst="rect">
            <a:avLst/>
          </a:prstGeom>
          <a:solidFill>
            <a:schemeClr val="accent1">
              <a:lumMod val="90000"/>
            </a:schemeClr>
          </a:solidFill>
          <a:effectLst>
            <a:outerShdw blurRad="50800" dist="38100" dir="8100000" algn="tr" rotWithShape="0">
              <a:prstClr val="black">
                <a:alpha val="40000"/>
              </a:prstClr>
            </a:outerShdw>
          </a:effectLst>
        </p:spPr>
        <p:txBody>
          <a:bodyPr wrap="square">
            <a:spAutoFit/>
          </a:bodyPr>
          <a:lstStyle/>
          <a:p>
            <a:pPr algn="ctr"/>
            <a:endParaRPr lang="de-DE" sz="2400" i="1" dirty="0" smtClean="0"/>
          </a:p>
          <a:p>
            <a:pPr algn="ctr"/>
            <a:r>
              <a:rPr lang="de-DE" sz="2400" i="1" dirty="0" smtClean="0"/>
              <a:t>Gemeinsame </a:t>
            </a:r>
            <a:r>
              <a:rPr lang="de-DE" sz="2400" i="1" dirty="0"/>
              <a:t>Stellungnahme der </a:t>
            </a:r>
            <a:endParaRPr lang="de-DE" sz="2400" i="1" dirty="0" smtClean="0"/>
          </a:p>
          <a:p>
            <a:pPr algn="ctr"/>
            <a:r>
              <a:rPr lang="de-DE" sz="2400" i="1" dirty="0" smtClean="0"/>
              <a:t>Deutschen </a:t>
            </a:r>
            <a:r>
              <a:rPr lang="de-DE" sz="2400" i="1" dirty="0"/>
              <a:t>Hochdruckliga, </a:t>
            </a:r>
            <a:r>
              <a:rPr lang="de-DE" sz="2400" i="1" dirty="0" smtClean="0"/>
              <a:t>Gesellschaft </a:t>
            </a:r>
            <a:r>
              <a:rPr lang="de-DE" sz="2400" i="1" dirty="0"/>
              <a:t>für </a:t>
            </a:r>
            <a:r>
              <a:rPr lang="de-DE" sz="2400" i="1" dirty="0" smtClean="0"/>
              <a:t>Kardiologie,  </a:t>
            </a:r>
          </a:p>
          <a:p>
            <a:pPr algn="ctr"/>
            <a:r>
              <a:rPr lang="de-DE" sz="2400" i="1" dirty="0" err="1" smtClean="0"/>
              <a:t>Angiologie</a:t>
            </a:r>
            <a:r>
              <a:rPr lang="de-DE" sz="2400" i="1" dirty="0" smtClean="0"/>
              <a:t>, Nephrologie </a:t>
            </a:r>
            <a:r>
              <a:rPr lang="de-DE" sz="2400" i="1" dirty="0"/>
              <a:t>und </a:t>
            </a:r>
            <a:r>
              <a:rPr lang="de-DE" sz="2400" i="1" dirty="0" smtClean="0"/>
              <a:t>Röntgen </a:t>
            </a:r>
            <a:r>
              <a:rPr lang="de-DE" sz="2400" i="1" dirty="0"/>
              <a:t>Gesellschaft </a:t>
            </a:r>
            <a:endParaRPr lang="de-DE" sz="2400" i="1" dirty="0" smtClean="0"/>
          </a:p>
          <a:p>
            <a:pPr algn="ctr"/>
            <a:endParaRPr lang="de-DE" sz="500" i="1" dirty="0"/>
          </a:p>
          <a:p>
            <a:pPr algn="ctr"/>
            <a:r>
              <a:rPr lang="de-DE" sz="2400" b="1" dirty="0"/>
              <a:t>zur renalen </a:t>
            </a:r>
            <a:r>
              <a:rPr lang="de-DE" sz="2400" b="1" dirty="0" err="1"/>
              <a:t>Denervation</a:t>
            </a:r>
            <a:r>
              <a:rPr lang="de-DE" sz="2400" b="1" dirty="0"/>
              <a:t> bei Patienten </a:t>
            </a:r>
            <a:endParaRPr lang="de-DE" sz="2400" b="1" dirty="0" smtClean="0"/>
          </a:p>
          <a:p>
            <a:pPr algn="ctr"/>
            <a:r>
              <a:rPr lang="de-DE" sz="2400" b="1" dirty="0" smtClean="0"/>
              <a:t>mit </a:t>
            </a:r>
            <a:r>
              <a:rPr lang="de-DE" sz="2400" b="1" dirty="0"/>
              <a:t>nicht-kontrollierter arterieller </a:t>
            </a:r>
            <a:r>
              <a:rPr lang="de-DE" sz="2400" b="1" dirty="0" smtClean="0"/>
              <a:t>Hypertonie</a:t>
            </a:r>
          </a:p>
          <a:p>
            <a:pPr algn="ctr"/>
            <a:endParaRPr lang="de-DE" sz="2400" b="1" dirty="0"/>
          </a:p>
        </p:txBody>
      </p:sp>
    </p:spTree>
    <p:extLst>
      <p:ext uri="{BB962C8B-B14F-4D97-AF65-F5344CB8AC3E}">
        <p14:creationId xmlns:p14="http://schemas.microsoft.com/office/powerpoint/2010/main" val="188941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1201167"/>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4" name="Textfeld 3"/>
          <p:cNvSpPr txBox="1"/>
          <p:nvPr/>
        </p:nvSpPr>
        <p:spPr>
          <a:xfrm>
            <a:off x="0" y="247060"/>
            <a:ext cx="9144000" cy="954107"/>
          </a:xfrm>
          <a:prstGeom prst="rect">
            <a:avLst/>
          </a:prstGeom>
          <a:noFill/>
        </p:spPr>
        <p:txBody>
          <a:bodyPr wrap="square" rtlCol="0">
            <a:spAutoFit/>
          </a:bodyPr>
          <a:lstStyle/>
          <a:p>
            <a:pPr algn="ctr"/>
            <a:r>
              <a:rPr lang="en-US" sz="2800" b="1" dirty="0" err="1" smtClean="0">
                <a:solidFill>
                  <a:prstClr val="white"/>
                </a:solidFill>
                <a:effectLst>
                  <a:outerShdw blurRad="38100" dist="38100" dir="2700000" algn="tl">
                    <a:srgbClr val="000000">
                      <a:alpha val="43137"/>
                    </a:srgbClr>
                  </a:outerShdw>
                </a:effectLst>
              </a:rPr>
              <a:t>Zentrale</a:t>
            </a:r>
            <a:r>
              <a:rPr lang="en-US" sz="2800" b="1" dirty="0" smtClean="0">
                <a:solidFill>
                  <a:prstClr val="white"/>
                </a:solidFill>
                <a:effectLst>
                  <a:outerShdw blurRad="38100" dist="38100" dir="2700000" algn="tl">
                    <a:srgbClr val="000000">
                      <a:alpha val="43137"/>
                    </a:srgbClr>
                  </a:outerShdw>
                </a:effectLst>
              </a:rPr>
              <a:t> AV-</a:t>
            </a:r>
            <a:r>
              <a:rPr lang="en-US" sz="2800" b="1" dirty="0" err="1" smtClean="0">
                <a:solidFill>
                  <a:prstClr val="white"/>
                </a:solidFill>
                <a:effectLst>
                  <a:outerShdw blurRad="38100" dist="38100" dir="2700000" algn="tl">
                    <a:srgbClr val="000000">
                      <a:alpha val="43137"/>
                    </a:srgbClr>
                  </a:outerShdw>
                </a:effectLst>
              </a:rPr>
              <a:t>Anastomse</a:t>
            </a:r>
            <a:r>
              <a:rPr lang="en-US" sz="2800" b="1" dirty="0" smtClean="0">
                <a:solidFill>
                  <a:prstClr val="white"/>
                </a:solidFill>
                <a:effectLst>
                  <a:outerShdw blurRad="38100" dist="38100" dir="2700000" algn="tl">
                    <a:srgbClr val="000000">
                      <a:alpha val="43137"/>
                    </a:srgbClr>
                  </a:outerShdw>
                </a:effectLst>
              </a:rPr>
              <a:t> </a:t>
            </a:r>
            <a:r>
              <a:rPr lang="en-US" sz="2800" b="1" dirty="0" err="1" smtClean="0">
                <a:solidFill>
                  <a:prstClr val="white"/>
                </a:solidFill>
                <a:effectLst>
                  <a:outerShdw blurRad="38100" dist="38100" dir="2700000" algn="tl">
                    <a:srgbClr val="000000">
                      <a:alpha val="43137"/>
                    </a:srgbClr>
                  </a:outerShdw>
                </a:effectLst>
              </a:rPr>
              <a:t>zur</a:t>
            </a:r>
            <a:r>
              <a:rPr lang="en-US" sz="2800" b="1" dirty="0" smtClean="0">
                <a:solidFill>
                  <a:prstClr val="white"/>
                </a:solidFill>
                <a:effectLst>
                  <a:outerShdw blurRad="38100" dist="38100" dir="2700000" algn="tl">
                    <a:srgbClr val="000000">
                      <a:alpha val="43137"/>
                    </a:srgbClr>
                  </a:outerShdw>
                </a:effectLst>
              </a:rPr>
              <a:t> </a:t>
            </a:r>
            <a:r>
              <a:rPr lang="en-US" sz="2800" b="1" dirty="0" err="1" smtClean="0">
                <a:solidFill>
                  <a:prstClr val="white"/>
                </a:solidFill>
                <a:effectLst>
                  <a:outerShdw blurRad="38100" dist="38100" dir="2700000" algn="tl">
                    <a:srgbClr val="000000">
                      <a:alpha val="43137"/>
                    </a:srgbClr>
                  </a:outerShdw>
                </a:effectLst>
              </a:rPr>
              <a:t>Therapie</a:t>
            </a:r>
            <a:r>
              <a:rPr lang="en-US" sz="2800" b="1" dirty="0" smtClean="0">
                <a:solidFill>
                  <a:prstClr val="white"/>
                </a:solidFill>
                <a:effectLst>
                  <a:outerShdw blurRad="38100" dist="38100" dir="2700000" algn="tl">
                    <a:srgbClr val="000000">
                      <a:alpha val="43137"/>
                    </a:srgbClr>
                  </a:outerShdw>
                </a:effectLst>
              </a:rPr>
              <a:t> der </a:t>
            </a:r>
            <a:br>
              <a:rPr lang="en-US" sz="2800" b="1" dirty="0" smtClean="0">
                <a:solidFill>
                  <a:prstClr val="white"/>
                </a:solidFill>
                <a:effectLst>
                  <a:outerShdw blurRad="38100" dist="38100" dir="2700000" algn="tl">
                    <a:srgbClr val="000000">
                      <a:alpha val="43137"/>
                    </a:srgbClr>
                  </a:outerShdw>
                </a:effectLst>
              </a:rPr>
            </a:br>
            <a:r>
              <a:rPr lang="en-US" sz="2800" b="1" dirty="0" err="1" smtClean="0">
                <a:solidFill>
                  <a:prstClr val="white"/>
                </a:solidFill>
                <a:effectLst>
                  <a:outerShdw blurRad="38100" dist="38100" dir="2700000" algn="tl">
                    <a:srgbClr val="000000">
                      <a:alpha val="43137"/>
                    </a:srgbClr>
                  </a:outerShdw>
                </a:effectLst>
              </a:rPr>
              <a:t>unkontrollierten</a:t>
            </a:r>
            <a:r>
              <a:rPr lang="en-US" sz="2800" b="1" dirty="0" smtClean="0">
                <a:solidFill>
                  <a:prstClr val="white"/>
                </a:solidFill>
                <a:effectLst>
                  <a:outerShdw blurRad="38100" dist="38100" dir="2700000" algn="tl">
                    <a:srgbClr val="000000">
                      <a:alpha val="43137"/>
                    </a:srgbClr>
                  </a:outerShdw>
                </a:effectLst>
              </a:rPr>
              <a:t> </a:t>
            </a:r>
            <a:r>
              <a:rPr lang="en-US" sz="2800" b="1" dirty="0" err="1" smtClean="0">
                <a:solidFill>
                  <a:prstClr val="white"/>
                </a:solidFill>
                <a:effectLst>
                  <a:outerShdw blurRad="38100" dist="38100" dir="2700000" algn="tl">
                    <a:srgbClr val="000000">
                      <a:alpha val="43137"/>
                    </a:srgbClr>
                  </a:outerShdw>
                </a:effectLst>
              </a:rPr>
              <a:t>Hypertonie</a:t>
            </a:r>
            <a:r>
              <a:rPr lang="en-US" sz="2800" dirty="0" smtClean="0">
                <a:solidFill>
                  <a:prstClr val="white"/>
                </a:solidFill>
                <a:effectLst>
                  <a:outerShdw blurRad="38100" dist="38100" dir="2700000" algn="tl">
                    <a:srgbClr val="000000">
                      <a:alpha val="43137"/>
                    </a:srgbClr>
                  </a:outerShdw>
                </a:effectLst>
              </a:rPr>
              <a:t> (ROX CONTROL HTN </a:t>
            </a:r>
            <a:r>
              <a:rPr lang="en-US" sz="2800" dirty="0" err="1" smtClean="0">
                <a:solidFill>
                  <a:prstClr val="white"/>
                </a:solidFill>
                <a:effectLst>
                  <a:outerShdw blurRad="38100" dist="38100" dir="2700000" algn="tl">
                    <a:srgbClr val="000000">
                      <a:alpha val="43137"/>
                    </a:srgbClr>
                  </a:outerShdw>
                </a:effectLst>
              </a:rPr>
              <a:t>Studie</a:t>
            </a:r>
            <a:r>
              <a:rPr lang="en-US" sz="2800" dirty="0" smtClean="0">
                <a:solidFill>
                  <a:prstClr val="white"/>
                </a:solidFill>
                <a:effectLst>
                  <a:outerShdw blurRad="38100" dist="38100" dir="2700000" algn="tl">
                    <a:srgbClr val="000000">
                      <a:alpha val="43137"/>
                    </a:srgbClr>
                  </a:outerShdw>
                </a:effectLst>
              </a:rPr>
              <a:t>)</a:t>
            </a:r>
            <a:endParaRPr lang="de-DE" sz="2800" dirty="0">
              <a:solidFill>
                <a:prstClr val="white"/>
              </a:solidFill>
              <a:effectLst>
                <a:outerShdw blurRad="38100" dist="38100" dir="2700000" algn="tl">
                  <a:srgbClr val="000000">
                    <a:alpha val="43137"/>
                  </a:srgbClr>
                </a:outerShdw>
              </a:effectLst>
            </a:endParaRPr>
          </a:p>
        </p:txBody>
      </p:sp>
      <p:sp>
        <p:nvSpPr>
          <p:cNvPr id="5" name="Textfeld 4"/>
          <p:cNvSpPr txBox="1"/>
          <p:nvPr/>
        </p:nvSpPr>
        <p:spPr>
          <a:xfrm>
            <a:off x="152400" y="-2"/>
            <a:ext cx="8991600" cy="307777"/>
          </a:xfrm>
          <a:prstGeom prst="rect">
            <a:avLst/>
          </a:prstGeom>
          <a:noFill/>
        </p:spPr>
        <p:txBody>
          <a:bodyPr wrap="square" rtlCol="0">
            <a:spAutoFit/>
          </a:bodyPr>
          <a:lstStyle/>
          <a:p>
            <a:pPr algn="r"/>
            <a:r>
              <a:rPr lang="de-DE" sz="1400" dirty="0" smtClean="0">
                <a:solidFill>
                  <a:prstClr val="white"/>
                </a:solidFill>
              </a:rPr>
              <a:t>Melvin DL et al, Lancet 23.1.2015</a:t>
            </a:r>
            <a:endParaRPr lang="de-DE" sz="1400" dirty="0">
              <a:solidFill>
                <a:prstClr val="white"/>
              </a:solidFill>
            </a:endParaRPr>
          </a:p>
        </p:txBody>
      </p:sp>
      <p:pic>
        <p:nvPicPr>
          <p:cNvPr id="1028" name="Picture 4" descr="https://www.medgadget.com/wp-content/uploads/2015/01/rox-coupl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1201167"/>
            <a:ext cx="5046488" cy="56568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thelancet.com/cms/attachment/2024482359/2044192852/g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259106"/>
            <a:ext cx="1996649" cy="1314213"/>
          </a:xfrm>
          <a:prstGeom prst="rect">
            <a:avLst/>
          </a:prstGeom>
          <a:noFill/>
          <a:ln>
            <a:solidFill>
              <a:schemeClr val="bg2">
                <a:lumMod val="10000"/>
              </a:schemeClr>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 name="Gruppieren 2"/>
          <p:cNvGrpSpPr/>
          <p:nvPr/>
        </p:nvGrpSpPr>
        <p:grpSpPr>
          <a:xfrm>
            <a:off x="3780430" y="1201167"/>
            <a:ext cx="5363571" cy="5674726"/>
            <a:chOff x="3780430" y="1201167"/>
            <a:chExt cx="5363571" cy="5674726"/>
          </a:xfrm>
        </p:grpSpPr>
        <p:pic>
          <p:nvPicPr>
            <p:cNvPr id="1032" name="Picture 8" descr="http://www.thelancet.com/cms/attachment/2024482359/2044192850/gr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0431" y="1339043"/>
              <a:ext cx="5363570" cy="5416867"/>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3780431" y="1201167"/>
              <a:ext cx="5363569" cy="137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0" name="Rechteck 9"/>
            <p:cNvSpPr/>
            <p:nvPr/>
          </p:nvSpPr>
          <p:spPr>
            <a:xfrm>
              <a:off x="3780430" y="6738017"/>
              <a:ext cx="5363569" cy="137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spTree>
    <p:extLst>
      <p:ext uri="{BB962C8B-B14F-4D97-AF65-F5344CB8AC3E}">
        <p14:creationId xmlns:p14="http://schemas.microsoft.com/office/powerpoint/2010/main" val="189442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428034" name="Rectangle 2"/>
          <p:cNvSpPr>
            <a:spLocks noChangeArrowheads="1"/>
          </p:cNvSpPr>
          <p:nvPr/>
        </p:nvSpPr>
        <p:spPr bwMode="auto">
          <a:xfrm>
            <a:off x="0" y="2"/>
            <a:ext cx="9144000" cy="1484313"/>
          </a:xfrm>
          <a:prstGeom prst="rect">
            <a:avLst/>
          </a:prstGeom>
          <a:solidFill>
            <a:srgbClr val="33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anchor="ctr"/>
          <a:lstStyle/>
          <a:p>
            <a:pPr algn="ctr" fontAlgn="base">
              <a:spcBef>
                <a:spcPct val="0"/>
              </a:spcBef>
              <a:spcAft>
                <a:spcPct val="0"/>
              </a:spcAft>
            </a:pPr>
            <a:endParaRPr lang="de-DE" sz="2800" b="1" i="1" smtClean="0">
              <a:solidFill>
                <a:srgbClr val="FFFFFF"/>
              </a:solidFill>
            </a:endParaRPr>
          </a:p>
        </p:txBody>
      </p:sp>
      <p:sp>
        <p:nvSpPr>
          <p:cNvPr id="428035" name="Rectangle 3"/>
          <p:cNvSpPr>
            <a:spLocks noChangeArrowheads="1"/>
          </p:cNvSpPr>
          <p:nvPr/>
        </p:nvSpPr>
        <p:spPr bwMode="auto">
          <a:xfrm>
            <a:off x="681038" y="404815"/>
            <a:ext cx="26196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sz="3200" b="1" i="1" smtClean="0">
                <a:solidFill>
                  <a:srgbClr val="FFFFFF"/>
                </a:solidFill>
              </a:rPr>
              <a:t>Quintessenz</a:t>
            </a:r>
          </a:p>
        </p:txBody>
      </p:sp>
      <p:sp>
        <p:nvSpPr>
          <p:cNvPr id="428036" name="Text Box 4"/>
          <p:cNvSpPr txBox="1">
            <a:spLocks noChangeArrowheads="1"/>
          </p:cNvSpPr>
          <p:nvPr/>
        </p:nvSpPr>
        <p:spPr bwMode="auto">
          <a:xfrm>
            <a:off x="736601" y="2060575"/>
            <a:ext cx="8156575"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73050" indent="-27305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fontAlgn="base">
              <a:spcBef>
                <a:spcPct val="0"/>
              </a:spcBef>
              <a:spcAft>
                <a:spcPct val="75000"/>
              </a:spcAft>
              <a:buFontTx/>
              <a:buChar char="•"/>
            </a:pPr>
            <a:r>
              <a:rPr lang="de-DE" sz="2800" b="1" dirty="0" smtClean="0">
                <a:solidFill>
                  <a:srgbClr val="FFFFFF"/>
                </a:solidFill>
                <a:effectLst>
                  <a:outerShdw blurRad="38100" dist="38100" dir="2700000" algn="tl">
                    <a:srgbClr val="000000">
                      <a:alpha val="43137"/>
                    </a:srgbClr>
                  </a:outerShdw>
                </a:effectLst>
              </a:rPr>
              <a:t>Renale </a:t>
            </a:r>
            <a:r>
              <a:rPr lang="de-DE" sz="2800" b="1" dirty="0" err="1" smtClean="0">
                <a:solidFill>
                  <a:srgbClr val="FFFFFF"/>
                </a:solidFill>
                <a:effectLst>
                  <a:outerShdw blurRad="38100" dist="38100" dir="2700000" algn="tl">
                    <a:srgbClr val="000000">
                      <a:alpha val="43137"/>
                    </a:srgbClr>
                  </a:outerShdw>
                </a:effectLst>
              </a:rPr>
              <a:t>Denervierung</a:t>
            </a:r>
            <a:r>
              <a:rPr lang="de-DE" sz="2800" b="1" dirty="0" smtClean="0">
                <a:solidFill>
                  <a:srgbClr val="FFFFFF"/>
                </a:solidFill>
                <a:effectLst>
                  <a:outerShdw blurRad="38100" dist="38100" dir="2700000" algn="tl">
                    <a:srgbClr val="000000">
                      <a:alpha val="43137"/>
                    </a:srgbClr>
                  </a:outerShdw>
                </a:effectLst>
              </a:rPr>
              <a:t> ist nicht die Universal-Lösung….</a:t>
            </a:r>
          </a:p>
          <a:p>
            <a:pPr fontAlgn="base">
              <a:spcBef>
                <a:spcPct val="0"/>
              </a:spcBef>
              <a:spcAft>
                <a:spcPct val="75000"/>
              </a:spcAft>
              <a:buFontTx/>
              <a:buChar char="•"/>
            </a:pPr>
            <a:r>
              <a:rPr lang="de-DE" sz="2800" b="1" dirty="0" smtClean="0">
                <a:solidFill>
                  <a:srgbClr val="FFFFFF"/>
                </a:solidFill>
                <a:effectLst>
                  <a:outerShdw blurRad="38100" dist="38100" dir="2700000" algn="tl">
                    <a:srgbClr val="000000">
                      <a:alpha val="43137"/>
                    </a:srgbClr>
                  </a:outerShdw>
                </a:effectLst>
              </a:rPr>
              <a:t>Die große Mehrheit von „therapie-refraktären“ Hypertonikern ist nicht therapie-refraktär und kann in spezialisierten Zentren effektiv behandelt werden</a:t>
            </a:r>
          </a:p>
          <a:p>
            <a:pPr fontAlgn="base">
              <a:spcBef>
                <a:spcPct val="0"/>
              </a:spcBef>
              <a:spcAft>
                <a:spcPct val="75000"/>
              </a:spcAft>
              <a:buFontTx/>
              <a:buChar char="•"/>
            </a:pPr>
            <a:r>
              <a:rPr lang="de-DE" sz="2800" b="1" dirty="0" smtClean="0">
                <a:solidFill>
                  <a:srgbClr val="FFFFFF"/>
                </a:solidFill>
                <a:effectLst>
                  <a:outerShdw blurRad="38100" dist="38100" dir="2700000" algn="tl">
                    <a:srgbClr val="000000">
                      <a:alpha val="43137"/>
                    </a:srgbClr>
                  </a:outerShdw>
                </a:effectLst>
              </a:rPr>
              <a:t>Ob renale </a:t>
            </a:r>
            <a:r>
              <a:rPr lang="de-DE" sz="2800" b="1" dirty="0" err="1" smtClean="0">
                <a:solidFill>
                  <a:srgbClr val="FFFFFF"/>
                </a:solidFill>
                <a:effectLst>
                  <a:outerShdw blurRad="38100" dist="38100" dir="2700000" algn="tl">
                    <a:srgbClr val="000000">
                      <a:alpha val="43137"/>
                    </a:srgbClr>
                  </a:outerShdw>
                </a:effectLst>
              </a:rPr>
              <a:t>Denervierung</a:t>
            </a:r>
            <a:r>
              <a:rPr lang="de-DE" sz="2800" b="1" dirty="0" smtClean="0">
                <a:solidFill>
                  <a:srgbClr val="FFFFFF"/>
                </a:solidFill>
                <a:effectLst>
                  <a:outerShdw blurRad="38100" dist="38100" dir="2700000" algn="tl">
                    <a:srgbClr val="000000">
                      <a:alpha val="43137"/>
                    </a:srgbClr>
                  </a:outerShdw>
                </a:effectLst>
              </a:rPr>
              <a:t> </a:t>
            </a:r>
            <a:r>
              <a:rPr lang="de-DE" sz="2400" dirty="0" smtClean="0">
                <a:solidFill>
                  <a:srgbClr val="FFFFFF"/>
                </a:solidFill>
                <a:effectLst>
                  <a:outerShdw blurRad="38100" dist="38100" dir="2700000" algn="tl">
                    <a:srgbClr val="000000">
                      <a:alpha val="43137"/>
                    </a:srgbClr>
                  </a:outerShdw>
                </a:effectLst>
              </a:rPr>
              <a:t>(oder gar die AV-Fistel) </a:t>
            </a:r>
            <a:r>
              <a:rPr lang="de-DE" sz="2800" b="1" dirty="0" smtClean="0">
                <a:solidFill>
                  <a:srgbClr val="FFFFFF"/>
                </a:solidFill>
                <a:effectLst>
                  <a:outerShdw blurRad="38100" dist="38100" dir="2700000" algn="tl">
                    <a:srgbClr val="000000">
                      <a:alpha val="43137"/>
                    </a:srgbClr>
                  </a:outerShdw>
                </a:effectLst>
              </a:rPr>
              <a:t>eine Zukunft hat, ist derzeit unklar</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0004" y="2"/>
            <a:ext cx="2223996" cy="1484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679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80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80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80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2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2083" name="Rectangle 3"/>
          <p:cNvSpPr>
            <a:spLocks noChangeArrowheads="1"/>
          </p:cNvSpPr>
          <p:nvPr/>
        </p:nvSpPr>
        <p:spPr bwMode="auto">
          <a:xfrm>
            <a:off x="1042989" y="2349502"/>
            <a:ext cx="6985000" cy="1871663"/>
          </a:xfrm>
          <a:prstGeom prst="rect">
            <a:avLst/>
          </a:prstGeom>
          <a:solidFill>
            <a:srgbClr val="161645">
              <a:alpha val="80000"/>
            </a:srgbClr>
          </a:solidFill>
          <a:ln>
            <a:noFill/>
          </a:ln>
          <a:effectLst/>
        </p:spPr>
        <p:txBody>
          <a:bodyPr wrap="none" anchor="ctr"/>
          <a:lstStyle/>
          <a:p>
            <a:pPr algn="ctr" fontAlgn="base">
              <a:spcBef>
                <a:spcPct val="0"/>
              </a:spcBef>
              <a:spcAft>
                <a:spcPct val="0"/>
              </a:spcAft>
            </a:pPr>
            <a:endParaRPr lang="de-DE">
              <a:solidFill>
                <a:srgbClr val="000000"/>
              </a:solidFill>
            </a:endParaRPr>
          </a:p>
        </p:txBody>
      </p:sp>
      <p:sp>
        <p:nvSpPr>
          <p:cNvPr id="302084" name="Text Box 4"/>
          <p:cNvSpPr txBox="1">
            <a:spLocks noChangeArrowheads="1"/>
          </p:cNvSpPr>
          <p:nvPr/>
        </p:nvSpPr>
        <p:spPr bwMode="auto">
          <a:xfrm>
            <a:off x="1042989" y="2916956"/>
            <a:ext cx="6984999" cy="7078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fontAlgn="base">
              <a:spcBef>
                <a:spcPct val="0"/>
              </a:spcBef>
              <a:spcAft>
                <a:spcPct val="0"/>
              </a:spcAft>
            </a:pPr>
            <a:r>
              <a:rPr lang="de-DE" sz="4000" b="1" dirty="0" smtClean="0">
                <a:solidFill>
                  <a:srgbClr val="FFFFFF"/>
                </a:solidFill>
              </a:rPr>
              <a:t>Diabetische Nephropathie</a:t>
            </a:r>
          </a:p>
        </p:txBody>
      </p:sp>
    </p:spTree>
    <p:extLst>
      <p:ext uri="{BB962C8B-B14F-4D97-AF65-F5344CB8AC3E}">
        <p14:creationId xmlns:p14="http://schemas.microsoft.com/office/powerpoint/2010/main" val="3885798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101890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1442" name="Picture 2" descr="http://tchdkh.org.vn/wp-content/uploads/2015/01/Thuoc-Pentoxifyl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781" y="4119782"/>
            <a:ext cx="2951760" cy="2223659"/>
          </a:xfrm>
          <a:prstGeom prst="rect">
            <a:avLst/>
          </a:prstGeom>
          <a:noFill/>
          <a:extLst>
            <a:ext uri="{909E8E84-426E-40DD-AFC4-6F175D3DCCD1}">
              <a14:hiddenFill xmlns:a14="http://schemas.microsoft.com/office/drawing/2010/main">
                <a:solidFill>
                  <a:srgbClr val="FFFFFF"/>
                </a:solidFill>
              </a14:hiddenFill>
            </a:ext>
          </a:extLst>
        </p:spPr>
      </p:pic>
      <p:pic>
        <p:nvPicPr>
          <p:cNvPr id="61444" name="Picture 4" descr="http://www.shop-apotheke.com/pix/rendered/200x200/pentoxifyllin-ratiopharm-400-retardtabl-retard-tabletten-31154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781" y="1055516"/>
            <a:ext cx="2831531" cy="2831531"/>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12330" y="1327622"/>
            <a:ext cx="5840277" cy="2246769"/>
          </a:xfrm>
          <a:prstGeom prst="rect">
            <a:avLst/>
          </a:prstGeom>
          <a:noFill/>
        </p:spPr>
        <p:txBody>
          <a:bodyPr wrap="square" rtlCol="0">
            <a:spAutoFit/>
          </a:bodyPr>
          <a:lstStyle/>
          <a:p>
            <a:pPr>
              <a:spcBef>
                <a:spcPts val="600"/>
              </a:spcBef>
            </a:pPr>
            <a:r>
              <a:rPr lang="de-DE" sz="2000" u="sng" dirty="0" err="1" smtClean="0"/>
              <a:t>Phosphodiesterase</a:t>
            </a:r>
            <a:r>
              <a:rPr lang="de-DE" sz="2000" u="sng" dirty="0" smtClean="0"/>
              <a:t>-Hemmer</a:t>
            </a:r>
            <a:r>
              <a:rPr lang="de-DE" sz="2000" dirty="0" smtClean="0"/>
              <a:t> </a:t>
            </a:r>
            <a:endParaRPr lang="de-DE" sz="2000" dirty="0" smtClean="0">
              <a:sym typeface="Wingdings" panose="05000000000000000000" pitchFamily="2" charset="2"/>
            </a:endParaRPr>
          </a:p>
          <a:p>
            <a:pPr marL="342900" indent="-342900">
              <a:spcBef>
                <a:spcPts val="600"/>
              </a:spcBef>
              <a:buFont typeface="Arial" panose="020B0604020202020204" pitchFamily="34" charset="0"/>
              <a:buChar char="•"/>
            </a:pPr>
            <a:r>
              <a:rPr lang="de-DE" sz="2000" dirty="0" smtClean="0"/>
              <a:t>Einfluss </a:t>
            </a:r>
            <a:r>
              <a:rPr lang="de-DE" sz="2000" dirty="0"/>
              <a:t>auf </a:t>
            </a:r>
            <a:r>
              <a:rPr lang="de-DE" sz="2000" dirty="0" err="1" smtClean="0"/>
              <a:t>cAMP</a:t>
            </a:r>
            <a:r>
              <a:rPr lang="de-DE" sz="2000" dirty="0" smtClean="0"/>
              <a:t> </a:t>
            </a:r>
            <a:r>
              <a:rPr lang="de-DE" sz="2000" dirty="0" smtClean="0">
                <a:sym typeface="Wingdings" panose="05000000000000000000" pitchFamily="2" charset="2"/>
              </a:rPr>
              <a:t> Vasodilatation</a:t>
            </a:r>
          </a:p>
          <a:p>
            <a:pPr marL="285750" indent="-285750">
              <a:spcBef>
                <a:spcPts val="600"/>
              </a:spcBef>
              <a:buFont typeface="Arial" panose="020B0604020202020204" pitchFamily="34" charset="0"/>
              <a:buChar char="•"/>
            </a:pPr>
            <a:r>
              <a:rPr lang="de-DE" sz="2000" dirty="0" smtClean="0"/>
              <a:t>senkt </a:t>
            </a:r>
            <a:r>
              <a:rPr lang="de-DE" sz="2000" dirty="0"/>
              <a:t>Blutviskosität durch </a:t>
            </a:r>
            <a:r>
              <a:rPr lang="de-DE" sz="2000" dirty="0" smtClean="0"/>
              <a:t>bessere </a:t>
            </a:r>
            <a:r>
              <a:rPr lang="de-DE" sz="2000" dirty="0"/>
              <a:t>Verformbarkeit der </a:t>
            </a:r>
            <a:r>
              <a:rPr lang="de-DE" sz="2000" dirty="0" smtClean="0"/>
              <a:t>Erythrozyten</a:t>
            </a:r>
          </a:p>
          <a:p>
            <a:pPr marL="285750" indent="-285750">
              <a:spcBef>
                <a:spcPts val="600"/>
              </a:spcBef>
              <a:buFont typeface="Arial" panose="020B0604020202020204" pitchFamily="34" charset="0"/>
              <a:buChar char="•"/>
            </a:pPr>
            <a:r>
              <a:rPr lang="de-DE" sz="2000" dirty="0" smtClean="0"/>
              <a:t>Senkt Plasmafibrinogen</a:t>
            </a:r>
          </a:p>
          <a:p>
            <a:pPr marL="285750" indent="-285750">
              <a:spcBef>
                <a:spcPts val="600"/>
              </a:spcBef>
              <a:buFont typeface="Arial" panose="020B0604020202020204" pitchFamily="34" charset="0"/>
              <a:buChar char="•"/>
            </a:pPr>
            <a:r>
              <a:rPr lang="de-DE" sz="2000" i="1" dirty="0" smtClean="0"/>
              <a:t>Verordnung </a:t>
            </a:r>
            <a:r>
              <a:rPr lang="de-DE" sz="2000" i="1" dirty="0"/>
              <a:t>von </a:t>
            </a:r>
            <a:r>
              <a:rPr lang="de-DE" sz="2000" i="1" dirty="0" err="1"/>
              <a:t>Rheologika</a:t>
            </a:r>
            <a:r>
              <a:rPr lang="de-DE" sz="2000" i="1" dirty="0"/>
              <a:t> </a:t>
            </a:r>
            <a:r>
              <a:rPr lang="de-DE" sz="2000" i="1" dirty="0" smtClean="0"/>
              <a:t>umstritten</a:t>
            </a:r>
            <a:endParaRPr lang="de-DE" sz="2000" dirty="0"/>
          </a:p>
        </p:txBody>
      </p:sp>
      <p:sp>
        <p:nvSpPr>
          <p:cNvPr id="3" name="Rechteck 2"/>
          <p:cNvSpPr/>
          <p:nvPr/>
        </p:nvSpPr>
        <p:spPr>
          <a:xfrm>
            <a:off x="1052029" y="262951"/>
            <a:ext cx="7039941" cy="523220"/>
          </a:xfrm>
          <a:prstGeom prst="rect">
            <a:avLst/>
          </a:prstGeom>
        </p:spPr>
        <p:txBody>
          <a:bodyPr wrap="none">
            <a:spAutoFit/>
          </a:bodyPr>
          <a:lstStyle/>
          <a:p>
            <a:r>
              <a:rPr lang="de-DE" sz="2800" b="1" dirty="0">
                <a:solidFill>
                  <a:schemeClr val="bg1"/>
                </a:solidFill>
                <a:effectLst>
                  <a:outerShdw blurRad="38100" dist="38100" dir="2700000" algn="tl">
                    <a:srgbClr val="000000">
                      <a:alpha val="43137"/>
                    </a:srgbClr>
                  </a:outerShdw>
                </a:effectLst>
                <a:latin typeface="Calibri" panose="020F0502020204030204" pitchFamily="34" charset="0"/>
              </a:rPr>
              <a:t>Eine alte Substanz neu </a:t>
            </a:r>
            <a:r>
              <a:rPr lang="de-DE" sz="2800" b="1" dirty="0" smtClean="0">
                <a:solidFill>
                  <a:schemeClr val="bg1"/>
                </a:solidFill>
                <a:effectLst>
                  <a:outerShdw blurRad="38100" dist="38100" dir="2700000" algn="tl">
                    <a:srgbClr val="000000">
                      <a:alpha val="43137"/>
                    </a:srgbClr>
                  </a:outerShdw>
                </a:effectLst>
                <a:latin typeface="Calibri" panose="020F0502020204030204" pitchFamily="34" charset="0"/>
              </a:rPr>
              <a:t>entdeckt:  </a:t>
            </a:r>
            <a:r>
              <a:rPr lang="de-DE" sz="2800" b="1" dirty="0" err="1" smtClean="0">
                <a:solidFill>
                  <a:schemeClr val="bg1"/>
                </a:solidFill>
                <a:effectLst>
                  <a:outerShdw blurRad="38100" dist="38100" dir="2700000" algn="tl">
                    <a:srgbClr val="000000">
                      <a:alpha val="43137"/>
                    </a:srgbClr>
                  </a:outerShdw>
                </a:effectLst>
                <a:latin typeface="Calibri" panose="020F0502020204030204" pitchFamily="34" charset="0"/>
              </a:rPr>
              <a:t>Pentoxifyllin</a:t>
            </a:r>
            <a:endParaRPr lang="de-DE" sz="28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5" name="Rechteck 4"/>
          <p:cNvSpPr/>
          <p:nvPr/>
        </p:nvSpPr>
        <p:spPr>
          <a:xfrm>
            <a:off x="312330" y="3600395"/>
            <a:ext cx="5317761" cy="1938992"/>
          </a:xfrm>
          <a:prstGeom prst="rect">
            <a:avLst/>
          </a:prstGeom>
        </p:spPr>
        <p:txBody>
          <a:bodyPr wrap="square">
            <a:spAutoFit/>
          </a:bodyPr>
          <a:lstStyle/>
          <a:p>
            <a:pPr marL="285750" indent="-285750">
              <a:spcBef>
                <a:spcPts val="600"/>
              </a:spcBef>
              <a:buFont typeface="Arial" panose="020B0604020202020204" pitchFamily="34" charset="0"/>
              <a:buChar char="•"/>
            </a:pPr>
            <a:endParaRPr lang="de-DE" sz="2000" dirty="0"/>
          </a:p>
          <a:p>
            <a:pPr>
              <a:spcBef>
                <a:spcPts val="600"/>
              </a:spcBef>
            </a:pPr>
            <a:r>
              <a:rPr lang="de-DE" sz="2000" u="sng" dirty="0"/>
              <a:t>Anti-</a:t>
            </a:r>
            <a:r>
              <a:rPr lang="de-DE" sz="2000" u="sng" dirty="0" err="1"/>
              <a:t>inflammatorische</a:t>
            </a:r>
            <a:r>
              <a:rPr lang="de-DE" sz="2000" u="sng" dirty="0"/>
              <a:t> Wirkung</a:t>
            </a:r>
            <a:r>
              <a:rPr lang="de-DE" sz="2000" dirty="0"/>
              <a:t>: </a:t>
            </a:r>
          </a:p>
          <a:p>
            <a:pPr marL="285750" indent="-285750">
              <a:spcBef>
                <a:spcPts val="600"/>
              </a:spcBef>
              <a:buFont typeface="Arial" panose="020B0604020202020204" pitchFamily="34" charset="0"/>
              <a:buChar char="•"/>
            </a:pPr>
            <a:r>
              <a:rPr lang="de-DE" sz="2000" dirty="0"/>
              <a:t>hemmt Interleukin und </a:t>
            </a:r>
            <a:r>
              <a:rPr lang="de-DE" sz="2000" dirty="0" smtClean="0"/>
              <a:t>TNF-</a:t>
            </a:r>
            <a:r>
              <a:rPr lang="de-DE" sz="2000" dirty="0" smtClean="0">
                <a:latin typeface="Symbol" panose="05050102010706020507" pitchFamily="18" charset="2"/>
              </a:rPr>
              <a:t>a</a:t>
            </a:r>
            <a:r>
              <a:rPr lang="de-DE" sz="2000" dirty="0" smtClean="0"/>
              <a:t> </a:t>
            </a:r>
            <a:r>
              <a:rPr lang="de-DE" sz="2000" dirty="0"/>
              <a:t>Freisetzung</a:t>
            </a:r>
          </a:p>
          <a:p>
            <a:pPr marL="285750" indent="-285750">
              <a:spcBef>
                <a:spcPts val="600"/>
              </a:spcBef>
              <a:buFont typeface="Arial" panose="020B0604020202020204" pitchFamily="34" charset="0"/>
              <a:buChar char="•"/>
            </a:pPr>
            <a:r>
              <a:rPr lang="de-DE" sz="2000" dirty="0" err="1"/>
              <a:t>Degranulationshemmung</a:t>
            </a:r>
            <a:r>
              <a:rPr lang="de-DE" sz="2000" dirty="0"/>
              <a:t> von </a:t>
            </a:r>
            <a:r>
              <a:rPr lang="de-DE" sz="2000" dirty="0" err="1"/>
              <a:t>Neutrophilen</a:t>
            </a:r>
            <a:endParaRPr lang="de-DE" sz="2000" dirty="0"/>
          </a:p>
          <a:p>
            <a:pPr marL="285750" indent="-285750">
              <a:spcBef>
                <a:spcPts val="600"/>
              </a:spcBef>
              <a:buFont typeface="Arial" panose="020B0604020202020204" pitchFamily="34" charset="0"/>
              <a:buChar char="•"/>
            </a:pPr>
            <a:r>
              <a:rPr lang="de-DE" sz="2000" dirty="0"/>
              <a:t>synergistischer Effekt mit </a:t>
            </a:r>
            <a:r>
              <a:rPr lang="de-DE" sz="2000" dirty="0" err="1"/>
              <a:t>Corticosteroiden</a:t>
            </a:r>
            <a:endParaRPr lang="de-DE" sz="2000" dirty="0"/>
          </a:p>
        </p:txBody>
      </p:sp>
    </p:spTree>
    <p:extLst>
      <p:ext uri="{BB962C8B-B14F-4D97-AF65-F5344CB8AC3E}">
        <p14:creationId xmlns:p14="http://schemas.microsoft.com/office/powerpoint/2010/main" val="263861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ieren 12"/>
          <p:cNvGrpSpPr/>
          <p:nvPr/>
        </p:nvGrpSpPr>
        <p:grpSpPr>
          <a:xfrm>
            <a:off x="724448" y="1789193"/>
            <a:ext cx="8230679" cy="4967472"/>
            <a:chOff x="724448" y="1789193"/>
            <a:chExt cx="8230679" cy="4967472"/>
          </a:xfrm>
        </p:grpSpPr>
        <p:pic>
          <p:nvPicPr>
            <p:cNvPr id="11" name="Bild 2" descr="Bild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448" y="1789193"/>
              <a:ext cx="8230679" cy="4967472"/>
            </a:xfrm>
            <a:prstGeom prst="rect">
              <a:avLst/>
            </a:prstGeom>
          </p:spPr>
        </p:pic>
        <p:sp>
          <p:nvSpPr>
            <p:cNvPr id="8" name="Freihandform 7"/>
            <p:cNvSpPr/>
            <p:nvPr/>
          </p:nvSpPr>
          <p:spPr bwMode="auto">
            <a:xfrm>
              <a:off x="2704011" y="2899954"/>
              <a:ext cx="4010298" cy="470263"/>
            </a:xfrm>
            <a:custGeom>
              <a:avLst/>
              <a:gdLst>
                <a:gd name="connsiteX0" fmla="*/ 0 w 4010298"/>
                <a:gd name="connsiteY0" fmla="*/ 0 h 470263"/>
                <a:gd name="connsiteX1" fmla="*/ 1005840 w 4010298"/>
                <a:gd name="connsiteY1" fmla="*/ 326572 h 470263"/>
                <a:gd name="connsiteX2" fmla="*/ 2011680 w 4010298"/>
                <a:gd name="connsiteY2" fmla="*/ 365760 h 470263"/>
                <a:gd name="connsiteX3" fmla="*/ 3004458 w 4010298"/>
                <a:gd name="connsiteY3" fmla="*/ 470263 h 470263"/>
                <a:gd name="connsiteX4" fmla="*/ 4010298 w 4010298"/>
                <a:gd name="connsiteY4" fmla="*/ 418012 h 470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298" h="470263">
                  <a:moveTo>
                    <a:pt x="0" y="0"/>
                  </a:moveTo>
                  <a:lnTo>
                    <a:pt x="1005840" y="326572"/>
                  </a:lnTo>
                  <a:lnTo>
                    <a:pt x="2011680" y="365760"/>
                  </a:lnTo>
                  <a:lnTo>
                    <a:pt x="3004458" y="470263"/>
                  </a:lnTo>
                  <a:lnTo>
                    <a:pt x="4010298" y="418012"/>
                  </a:lnTo>
                </a:path>
              </a:pathLst>
            </a:cu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a:ln>
                  <a:noFill/>
                </a:ln>
                <a:solidFill>
                  <a:srgbClr val="000099"/>
                </a:solidFill>
                <a:effectLst/>
                <a:latin typeface="Times New Roman" charset="0"/>
                <a:ea typeface="ＭＳ Ｐゴシック" charset="0"/>
              </a:endParaRPr>
            </a:p>
          </p:txBody>
        </p:sp>
        <p:cxnSp>
          <p:nvCxnSpPr>
            <p:cNvPr id="12" name="Gerader Verbinder 11"/>
            <p:cNvCxnSpPr/>
            <p:nvPr/>
          </p:nvCxnSpPr>
          <p:spPr bwMode="auto">
            <a:xfrm>
              <a:off x="7432766" y="4114800"/>
              <a:ext cx="36576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
        <p:nvSpPr>
          <p:cNvPr id="10" name="Rectangle 3"/>
          <p:cNvSpPr txBox="1">
            <a:spLocks noChangeArrowheads="1"/>
          </p:cNvSpPr>
          <p:nvPr/>
        </p:nvSpPr>
        <p:spPr bwMode="auto">
          <a:xfrm>
            <a:off x="104503" y="1181444"/>
            <a:ext cx="9470571" cy="13501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de-DE" sz="2000" dirty="0" smtClean="0">
                <a:solidFill>
                  <a:srgbClr val="000000"/>
                </a:solidFill>
                <a:latin typeface="Arial"/>
                <a:cs typeface="Arial"/>
              </a:rPr>
              <a:t>Open </a:t>
            </a:r>
            <a:r>
              <a:rPr lang="de-DE" sz="2000" dirty="0" err="1" smtClean="0">
                <a:solidFill>
                  <a:srgbClr val="000000"/>
                </a:solidFill>
                <a:latin typeface="Arial"/>
                <a:cs typeface="Arial"/>
              </a:rPr>
              <a:t>label</a:t>
            </a:r>
            <a:r>
              <a:rPr lang="de-DE" sz="2000" dirty="0" smtClean="0">
                <a:solidFill>
                  <a:srgbClr val="000000"/>
                </a:solidFill>
                <a:latin typeface="Arial"/>
                <a:cs typeface="Arial"/>
              </a:rPr>
              <a:t>, prospektive, randomisierte Studie; 169 </a:t>
            </a:r>
            <a:r>
              <a:rPr lang="de-DE" sz="2000" dirty="0">
                <a:solidFill>
                  <a:srgbClr val="000000"/>
                </a:solidFill>
                <a:latin typeface="Arial"/>
                <a:cs typeface="Arial"/>
              </a:rPr>
              <a:t>Patienten mit Typ 2 </a:t>
            </a:r>
            <a:r>
              <a:rPr lang="de-DE" sz="2000" dirty="0" smtClean="0">
                <a:solidFill>
                  <a:srgbClr val="000000"/>
                </a:solidFill>
                <a:latin typeface="Arial"/>
                <a:cs typeface="Arial"/>
              </a:rPr>
              <a:t>DM</a:t>
            </a:r>
          </a:p>
          <a:p>
            <a:pPr eaLnBrk="1" hangingPunct="1">
              <a:defRPr/>
            </a:pPr>
            <a:r>
              <a:rPr lang="de-DE" sz="2000" dirty="0" smtClean="0">
                <a:solidFill>
                  <a:srgbClr val="000000"/>
                </a:solidFill>
                <a:latin typeface="Arial"/>
                <a:cs typeface="Arial"/>
              </a:rPr>
              <a:t>1200 mg </a:t>
            </a:r>
            <a:r>
              <a:rPr lang="de-DE" sz="2000" dirty="0" err="1" smtClean="0">
                <a:solidFill>
                  <a:srgbClr val="000000"/>
                </a:solidFill>
                <a:latin typeface="Arial"/>
                <a:cs typeface="Arial"/>
              </a:rPr>
              <a:t>Pentoxifyllin</a:t>
            </a:r>
            <a:r>
              <a:rPr lang="de-DE" sz="2000" dirty="0" smtClean="0">
                <a:solidFill>
                  <a:srgbClr val="000000"/>
                </a:solidFill>
                <a:latin typeface="Arial"/>
                <a:cs typeface="Arial"/>
              </a:rPr>
              <a:t> + RAAS-Blockade</a:t>
            </a:r>
          </a:p>
        </p:txBody>
      </p:sp>
      <p:sp>
        <p:nvSpPr>
          <p:cNvPr id="6" name="Rechteck 5"/>
          <p:cNvSpPr/>
          <p:nvPr/>
        </p:nvSpPr>
        <p:spPr>
          <a:xfrm>
            <a:off x="0" y="0"/>
            <a:ext cx="9144000" cy="1162594"/>
          </a:xfrm>
          <a:prstGeom prst="rect">
            <a:avLst/>
          </a:prstGeom>
          <a:solidFill>
            <a:srgbClr val="0000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rgbClr val="FFFFFF"/>
              </a:solidFill>
              <a:effectLst/>
              <a:uLnTx/>
              <a:uFillTx/>
              <a:latin typeface="Arial"/>
              <a:ea typeface="+mn-ea"/>
              <a:cs typeface="Arial"/>
            </a:endParaRPr>
          </a:p>
        </p:txBody>
      </p:sp>
      <p:sp>
        <p:nvSpPr>
          <p:cNvPr id="7" name="Rechteck 6"/>
          <p:cNvSpPr/>
          <p:nvPr/>
        </p:nvSpPr>
        <p:spPr>
          <a:xfrm>
            <a:off x="1242082" y="411156"/>
            <a:ext cx="6659836" cy="523220"/>
          </a:xfrm>
          <a:prstGeom prst="rect">
            <a:avLst/>
          </a:prstGeom>
        </p:spPr>
        <p:txBody>
          <a:bodyPr wrap="none">
            <a:spAutoFit/>
          </a:bodyPr>
          <a:lstStyle/>
          <a:p>
            <a:r>
              <a:rPr lang="de-DE" sz="2800" b="1" dirty="0" err="1" smtClean="0">
                <a:solidFill>
                  <a:srgbClr val="FFFFFF"/>
                </a:solidFill>
                <a:effectLst>
                  <a:outerShdw blurRad="38100" dist="38100" dir="2700000" algn="tl">
                    <a:srgbClr val="000000">
                      <a:alpha val="43137"/>
                    </a:srgbClr>
                  </a:outerShdw>
                </a:effectLst>
                <a:latin typeface="Calibri" panose="020F0502020204030204" pitchFamily="34" charset="0"/>
                <a:cs typeface="Arial"/>
              </a:rPr>
              <a:t>Pentoxifyllin</a:t>
            </a:r>
            <a:r>
              <a:rPr lang="de-DE" sz="2800" b="1" dirty="0" smtClean="0">
                <a:solidFill>
                  <a:srgbClr val="FFFFFF"/>
                </a:solidFill>
                <a:effectLst>
                  <a:outerShdw blurRad="38100" dist="38100" dir="2700000" algn="tl">
                    <a:srgbClr val="000000">
                      <a:alpha val="43137"/>
                    </a:srgbClr>
                  </a:outerShdw>
                </a:effectLst>
                <a:latin typeface="Calibri" panose="020F0502020204030204" pitchFamily="34" charset="0"/>
                <a:cs typeface="Arial"/>
              </a:rPr>
              <a:t> bei diabetischer Nephropathie</a:t>
            </a:r>
            <a:endParaRPr lang="de-DE" sz="2800" b="1" dirty="0">
              <a:solidFill>
                <a:srgbClr val="FFFFFF"/>
              </a:solidFill>
              <a:effectLst>
                <a:outerShdw blurRad="38100" dist="38100" dir="2700000" algn="tl">
                  <a:srgbClr val="000000">
                    <a:alpha val="43137"/>
                  </a:srgbClr>
                </a:outerShdw>
              </a:effectLst>
              <a:latin typeface="Calibri" panose="020F0502020204030204" pitchFamily="34" charset="0"/>
              <a:cs typeface="Arial"/>
            </a:endParaRPr>
          </a:p>
        </p:txBody>
      </p:sp>
      <p:sp>
        <p:nvSpPr>
          <p:cNvPr id="2" name="Rechteck 1"/>
          <p:cNvSpPr/>
          <p:nvPr/>
        </p:nvSpPr>
        <p:spPr>
          <a:xfrm>
            <a:off x="6021029" y="18850"/>
            <a:ext cx="3122971" cy="307777"/>
          </a:xfrm>
          <a:prstGeom prst="rect">
            <a:avLst/>
          </a:prstGeom>
        </p:spPr>
        <p:txBody>
          <a:bodyPr wrap="none">
            <a:spAutoFit/>
          </a:bodyPr>
          <a:lstStyle/>
          <a:p>
            <a:pPr algn="r">
              <a:defRPr/>
            </a:pPr>
            <a:r>
              <a:rPr lang="de-DE" sz="1400" dirty="0" err="1">
                <a:latin typeface="Arial"/>
                <a:cs typeface="Arial"/>
              </a:rPr>
              <a:t>Kohan</a:t>
            </a:r>
            <a:r>
              <a:rPr lang="de-DE" sz="1400" dirty="0">
                <a:latin typeface="Arial"/>
                <a:cs typeface="Arial"/>
              </a:rPr>
              <a:t> DE et al. JASN 2014</a:t>
            </a:r>
            <a:r>
              <a:rPr lang="de-DE" sz="1400" dirty="0" smtClean="0">
                <a:latin typeface="Arial"/>
                <a:cs typeface="Arial"/>
              </a:rPr>
              <a:t>; in </a:t>
            </a:r>
            <a:r>
              <a:rPr lang="de-DE" sz="1400" dirty="0">
                <a:latin typeface="Arial"/>
                <a:cs typeface="Arial"/>
              </a:rPr>
              <a:t>press</a:t>
            </a:r>
            <a:endParaRPr lang="de-DE" sz="2800" dirty="0">
              <a:latin typeface="Arial"/>
              <a:cs typeface="Arial"/>
            </a:endParaRPr>
          </a:p>
        </p:txBody>
      </p:sp>
    </p:spTree>
    <p:extLst>
      <p:ext uri="{BB962C8B-B14F-4D97-AF65-F5344CB8AC3E}">
        <p14:creationId xmlns:p14="http://schemas.microsoft.com/office/powerpoint/2010/main" val="31712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9144000" cy="1162594"/>
          </a:xfrm>
          <a:prstGeom prst="rect">
            <a:avLst/>
          </a:prstGeom>
          <a:solidFill>
            <a:srgbClr val="000066"/>
          </a:solidFill>
          <a:ln w="25400" cap="flat" cmpd="sng" algn="ctr">
            <a:noFill/>
            <a:prstDash val="solid"/>
          </a:ln>
          <a:effectLst/>
        </p:spPr>
        <p:txBody>
          <a:bodyPr rtlCol="0" anchor="ctr"/>
          <a:lstStyle/>
          <a:p>
            <a:pPr algn="ctr"/>
            <a:endParaRPr lang="de-DE" kern="0" smtClean="0">
              <a:solidFill>
                <a:srgbClr val="FFFFFF"/>
              </a:solidFill>
              <a:latin typeface="Arial"/>
              <a:cs typeface="Arial"/>
            </a:endParaRPr>
          </a:p>
        </p:txBody>
      </p:sp>
      <p:sp>
        <p:nvSpPr>
          <p:cNvPr id="7" name="Rechteck 6"/>
          <p:cNvSpPr/>
          <p:nvPr/>
        </p:nvSpPr>
        <p:spPr>
          <a:xfrm>
            <a:off x="1242082" y="411156"/>
            <a:ext cx="6659836" cy="523220"/>
          </a:xfrm>
          <a:prstGeom prst="rect">
            <a:avLst/>
          </a:prstGeom>
        </p:spPr>
        <p:txBody>
          <a:bodyPr wrap="none">
            <a:spAutoFit/>
          </a:bodyPr>
          <a:lstStyle/>
          <a:p>
            <a:r>
              <a:rPr lang="de-DE" sz="2800" b="1" dirty="0" err="1" smtClean="0">
                <a:solidFill>
                  <a:srgbClr val="FFFFFF"/>
                </a:solidFill>
                <a:effectLst>
                  <a:outerShdw blurRad="38100" dist="38100" dir="2700000" algn="tl">
                    <a:srgbClr val="000000">
                      <a:alpha val="43137"/>
                    </a:srgbClr>
                  </a:outerShdw>
                </a:effectLst>
                <a:latin typeface="Calibri" panose="020F0502020204030204" pitchFamily="34" charset="0"/>
                <a:cs typeface="Arial"/>
              </a:rPr>
              <a:t>Pentoxifyllin</a:t>
            </a:r>
            <a:r>
              <a:rPr lang="de-DE" sz="2800" b="1" dirty="0" smtClean="0">
                <a:solidFill>
                  <a:srgbClr val="FFFFFF"/>
                </a:solidFill>
                <a:effectLst>
                  <a:outerShdw blurRad="38100" dist="38100" dir="2700000" algn="tl">
                    <a:srgbClr val="000000">
                      <a:alpha val="43137"/>
                    </a:srgbClr>
                  </a:outerShdw>
                </a:effectLst>
                <a:latin typeface="Calibri" panose="020F0502020204030204" pitchFamily="34" charset="0"/>
                <a:cs typeface="Arial"/>
              </a:rPr>
              <a:t> bei diabetischer Nephropathie</a:t>
            </a:r>
            <a:endParaRPr lang="de-DE" sz="2800" b="1" dirty="0">
              <a:solidFill>
                <a:srgbClr val="FFFFFF"/>
              </a:solidFill>
              <a:effectLst>
                <a:outerShdw blurRad="38100" dist="38100" dir="2700000" algn="tl">
                  <a:srgbClr val="000000">
                    <a:alpha val="43137"/>
                  </a:srgbClr>
                </a:outerShdw>
              </a:effectLst>
              <a:latin typeface="Calibri" panose="020F0502020204030204" pitchFamily="34" charset="0"/>
              <a:cs typeface="Arial"/>
            </a:endParaRPr>
          </a:p>
        </p:txBody>
      </p:sp>
      <p:sp>
        <p:nvSpPr>
          <p:cNvPr id="2" name="Rechteck 1"/>
          <p:cNvSpPr/>
          <p:nvPr/>
        </p:nvSpPr>
        <p:spPr>
          <a:xfrm>
            <a:off x="6021029" y="18850"/>
            <a:ext cx="3122971" cy="307777"/>
          </a:xfrm>
          <a:prstGeom prst="rect">
            <a:avLst/>
          </a:prstGeom>
        </p:spPr>
        <p:txBody>
          <a:bodyPr wrap="none">
            <a:spAutoFit/>
          </a:bodyPr>
          <a:lstStyle/>
          <a:p>
            <a:pPr algn="r">
              <a:defRPr/>
            </a:pPr>
            <a:r>
              <a:rPr lang="de-DE" sz="1400" dirty="0" err="1">
                <a:solidFill>
                  <a:srgbClr val="FFFFFF"/>
                </a:solidFill>
                <a:latin typeface="Arial"/>
                <a:cs typeface="Arial"/>
              </a:rPr>
              <a:t>Kohan</a:t>
            </a:r>
            <a:r>
              <a:rPr lang="de-DE" sz="1400" dirty="0">
                <a:solidFill>
                  <a:srgbClr val="FFFFFF"/>
                </a:solidFill>
                <a:latin typeface="Arial"/>
                <a:cs typeface="Arial"/>
              </a:rPr>
              <a:t> DE et al. JASN 2014</a:t>
            </a:r>
            <a:r>
              <a:rPr lang="de-DE" sz="1400" dirty="0" smtClean="0">
                <a:solidFill>
                  <a:srgbClr val="FFFFFF"/>
                </a:solidFill>
                <a:latin typeface="Arial"/>
                <a:cs typeface="Arial"/>
              </a:rPr>
              <a:t>; in </a:t>
            </a:r>
            <a:r>
              <a:rPr lang="de-DE" sz="1400" dirty="0">
                <a:solidFill>
                  <a:srgbClr val="FFFFFF"/>
                </a:solidFill>
                <a:latin typeface="Arial"/>
                <a:cs typeface="Arial"/>
              </a:rPr>
              <a:t>press</a:t>
            </a:r>
            <a:endParaRPr lang="de-DE" sz="2800" dirty="0">
              <a:solidFill>
                <a:srgbClr val="FFFFFF"/>
              </a:solidFill>
              <a:latin typeface="Arial"/>
              <a:cs typeface="Arial"/>
            </a:endParaRPr>
          </a:p>
        </p:txBody>
      </p:sp>
      <p:pic>
        <p:nvPicPr>
          <p:cNvPr id="9" name="Bild 1" descr="Bild 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696" y="1573750"/>
            <a:ext cx="7393924" cy="4883008"/>
          </a:xfrm>
          <a:prstGeom prst="rect">
            <a:avLst/>
          </a:prstGeom>
        </p:spPr>
      </p:pic>
      <p:sp>
        <p:nvSpPr>
          <p:cNvPr id="3" name="Textfeld 2"/>
          <p:cNvSpPr txBox="1"/>
          <p:nvPr/>
        </p:nvSpPr>
        <p:spPr>
          <a:xfrm>
            <a:off x="5094511" y="6043585"/>
            <a:ext cx="1508746" cy="400110"/>
          </a:xfrm>
          <a:prstGeom prst="rect">
            <a:avLst/>
          </a:prstGeom>
          <a:solidFill>
            <a:schemeClr val="tx1"/>
          </a:solidFill>
        </p:spPr>
        <p:txBody>
          <a:bodyPr wrap="none" rtlCol="0">
            <a:spAutoFit/>
          </a:bodyPr>
          <a:lstStyle/>
          <a:p>
            <a:r>
              <a:rPr lang="de-DE" sz="2000" b="1" dirty="0" smtClean="0">
                <a:solidFill>
                  <a:schemeClr val="accent4">
                    <a:lumMod val="10000"/>
                  </a:schemeClr>
                </a:solidFill>
                <a:latin typeface="Calibri" panose="020F0502020204030204" pitchFamily="34" charset="0"/>
              </a:rPr>
              <a:t>Albuminurie</a:t>
            </a:r>
            <a:endParaRPr lang="de-DE" sz="2000" b="1" dirty="0">
              <a:solidFill>
                <a:schemeClr val="accent4">
                  <a:lumMod val="10000"/>
                </a:schemeClr>
              </a:solidFill>
              <a:latin typeface="Calibri" panose="020F0502020204030204" pitchFamily="34" charset="0"/>
            </a:endParaRPr>
          </a:p>
        </p:txBody>
      </p:sp>
      <p:sp>
        <p:nvSpPr>
          <p:cNvPr id="4" name="Rechteck 3"/>
          <p:cNvSpPr/>
          <p:nvPr/>
        </p:nvSpPr>
        <p:spPr bwMode="auto">
          <a:xfrm>
            <a:off x="3317966" y="3226526"/>
            <a:ext cx="757645" cy="535577"/>
          </a:xfrm>
          <a:prstGeom prst="rect">
            <a:avLst/>
          </a:prstGeom>
          <a:solidFill>
            <a:srgbClr val="FF0000">
              <a:alpha val="69804"/>
            </a:srgbClr>
          </a:solidFill>
          <a:ln w="127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a:ln>
                <a:noFill/>
              </a:ln>
              <a:solidFill>
                <a:srgbClr val="000099"/>
              </a:solidFill>
              <a:effectLst/>
              <a:latin typeface="Times New Roman" charset="0"/>
              <a:ea typeface="ＭＳ Ｐゴシック" charset="0"/>
            </a:endParaRPr>
          </a:p>
        </p:txBody>
      </p:sp>
      <p:sp>
        <p:nvSpPr>
          <p:cNvPr id="13" name="Rechteck 12"/>
          <p:cNvSpPr/>
          <p:nvPr/>
        </p:nvSpPr>
        <p:spPr bwMode="auto">
          <a:xfrm>
            <a:off x="5839097" y="3226525"/>
            <a:ext cx="692333" cy="1384664"/>
          </a:xfrm>
          <a:prstGeom prst="rect">
            <a:avLst/>
          </a:prstGeom>
          <a:solidFill>
            <a:srgbClr val="FF0000">
              <a:alpha val="69804"/>
            </a:srgbClr>
          </a:solidFill>
          <a:ln w="127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a:ln>
                <a:noFill/>
              </a:ln>
              <a:solidFill>
                <a:srgbClr val="000099"/>
              </a:solidFill>
              <a:effectLst/>
              <a:latin typeface="Times New Roman" charset="0"/>
              <a:ea typeface="ＭＳ Ｐゴシック" charset="0"/>
            </a:endParaRPr>
          </a:p>
        </p:txBody>
      </p:sp>
      <p:sp>
        <p:nvSpPr>
          <p:cNvPr id="14" name="Rechteck 13"/>
          <p:cNvSpPr/>
          <p:nvPr/>
        </p:nvSpPr>
        <p:spPr bwMode="auto">
          <a:xfrm>
            <a:off x="7302137" y="4062549"/>
            <a:ext cx="117009" cy="117565"/>
          </a:xfrm>
          <a:prstGeom prst="rect">
            <a:avLst/>
          </a:prstGeom>
          <a:solidFill>
            <a:srgbClr val="FF0000">
              <a:alpha val="69804"/>
            </a:srgbClr>
          </a:solidFill>
          <a:ln w="127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a:ln>
                <a:noFill/>
              </a:ln>
              <a:solidFill>
                <a:srgbClr val="000099"/>
              </a:solidFill>
              <a:effectLst/>
              <a:latin typeface="Times New Roman" charset="0"/>
              <a:ea typeface="ＭＳ Ｐゴシック" charset="0"/>
            </a:endParaRPr>
          </a:p>
        </p:txBody>
      </p:sp>
    </p:spTree>
    <p:extLst>
      <p:ext uri="{BB962C8B-B14F-4D97-AF65-F5344CB8AC3E}">
        <p14:creationId xmlns:p14="http://schemas.microsoft.com/office/powerpoint/2010/main" val="952778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428034" name="Rectangle 2"/>
          <p:cNvSpPr>
            <a:spLocks noChangeArrowheads="1"/>
          </p:cNvSpPr>
          <p:nvPr/>
        </p:nvSpPr>
        <p:spPr bwMode="auto">
          <a:xfrm>
            <a:off x="0" y="2"/>
            <a:ext cx="9144000" cy="1484313"/>
          </a:xfrm>
          <a:prstGeom prst="rect">
            <a:avLst/>
          </a:prstGeom>
          <a:solidFill>
            <a:srgbClr val="33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anchor="ctr"/>
          <a:lstStyle/>
          <a:p>
            <a:pPr algn="ctr" fontAlgn="base">
              <a:spcBef>
                <a:spcPct val="0"/>
              </a:spcBef>
              <a:spcAft>
                <a:spcPct val="0"/>
              </a:spcAft>
            </a:pPr>
            <a:endParaRPr lang="de-DE" sz="2800" b="1" i="1" smtClean="0">
              <a:solidFill>
                <a:srgbClr val="FFFFFF"/>
              </a:solidFill>
            </a:endParaRPr>
          </a:p>
        </p:txBody>
      </p:sp>
      <p:sp>
        <p:nvSpPr>
          <p:cNvPr id="428035" name="Rectangle 3"/>
          <p:cNvSpPr>
            <a:spLocks noChangeArrowheads="1"/>
          </p:cNvSpPr>
          <p:nvPr/>
        </p:nvSpPr>
        <p:spPr bwMode="auto">
          <a:xfrm>
            <a:off x="681038" y="404815"/>
            <a:ext cx="26196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sz="3200" b="1" i="1" smtClean="0">
                <a:solidFill>
                  <a:srgbClr val="FFFFFF"/>
                </a:solidFill>
              </a:rPr>
              <a:t>Quintessenz</a:t>
            </a:r>
          </a:p>
        </p:txBody>
      </p:sp>
      <p:sp>
        <p:nvSpPr>
          <p:cNvPr id="428036" name="Text Box 4"/>
          <p:cNvSpPr txBox="1">
            <a:spLocks noChangeArrowheads="1"/>
          </p:cNvSpPr>
          <p:nvPr/>
        </p:nvSpPr>
        <p:spPr bwMode="auto">
          <a:xfrm>
            <a:off x="736601" y="2060575"/>
            <a:ext cx="81565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73050" indent="-27305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fontAlgn="base">
              <a:spcBef>
                <a:spcPct val="0"/>
              </a:spcBef>
              <a:spcAft>
                <a:spcPct val="75000"/>
              </a:spcAft>
              <a:buFontTx/>
              <a:buChar char="•"/>
            </a:pPr>
            <a:r>
              <a:rPr lang="de-DE" sz="2800" b="1" dirty="0" smtClean="0">
                <a:solidFill>
                  <a:srgbClr val="FFFFFF"/>
                </a:solidFill>
                <a:effectLst>
                  <a:outerShdw blurRad="38100" dist="38100" dir="2700000" algn="tl">
                    <a:srgbClr val="000000">
                      <a:alpha val="43137"/>
                    </a:srgbClr>
                  </a:outerShdw>
                </a:effectLst>
              </a:rPr>
              <a:t>Bei Diabetikern mit CKD III-IV senkt </a:t>
            </a:r>
            <a:r>
              <a:rPr lang="de-DE" sz="2800" b="1" dirty="0" err="1" smtClean="0">
                <a:solidFill>
                  <a:srgbClr val="FFFFFF"/>
                </a:solidFill>
                <a:effectLst>
                  <a:outerShdw blurRad="38100" dist="38100" dir="2700000" algn="tl">
                    <a:srgbClr val="000000">
                      <a:alpha val="43137"/>
                    </a:srgbClr>
                  </a:outerShdw>
                </a:effectLst>
              </a:rPr>
              <a:t>Pentoxifyllin</a:t>
            </a:r>
            <a:r>
              <a:rPr lang="de-DE" sz="2800" b="1" dirty="0" smtClean="0">
                <a:solidFill>
                  <a:srgbClr val="FFFFFF"/>
                </a:solidFill>
                <a:effectLst>
                  <a:outerShdw blurRad="38100" dist="38100" dir="2700000" algn="tl">
                    <a:srgbClr val="000000">
                      <a:alpha val="43137"/>
                    </a:srgbClr>
                  </a:outerShdw>
                </a:effectLst>
              </a:rPr>
              <a:t> die Albuminurie und </a:t>
            </a:r>
            <a:br>
              <a:rPr lang="de-DE" sz="2800" b="1" dirty="0" smtClean="0">
                <a:solidFill>
                  <a:srgbClr val="FFFFFF"/>
                </a:solidFill>
                <a:effectLst>
                  <a:outerShdw blurRad="38100" dist="38100" dir="2700000" algn="tl">
                    <a:srgbClr val="000000">
                      <a:alpha val="43137"/>
                    </a:srgbClr>
                  </a:outerShdw>
                </a:effectLst>
              </a:rPr>
            </a:br>
            <a:r>
              <a:rPr lang="de-DE" sz="2800" b="1" dirty="0" smtClean="0">
                <a:solidFill>
                  <a:srgbClr val="FFFFFF"/>
                </a:solidFill>
                <a:effectLst>
                  <a:outerShdw blurRad="38100" dist="38100" dir="2700000" algn="tl">
                    <a:srgbClr val="000000">
                      <a:alpha val="43137"/>
                    </a:srgbClr>
                  </a:outerShdw>
                </a:effectLst>
              </a:rPr>
              <a:t>stabilisiert die GFR</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0004" y="2"/>
            <a:ext cx="2223996" cy="1484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257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80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2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2083" name="Rectangle 3"/>
          <p:cNvSpPr>
            <a:spLocks noChangeArrowheads="1"/>
          </p:cNvSpPr>
          <p:nvPr/>
        </p:nvSpPr>
        <p:spPr bwMode="auto">
          <a:xfrm>
            <a:off x="1042989" y="2349502"/>
            <a:ext cx="6985000" cy="1871663"/>
          </a:xfrm>
          <a:prstGeom prst="rect">
            <a:avLst/>
          </a:prstGeom>
          <a:solidFill>
            <a:srgbClr val="161645">
              <a:alpha val="80000"/>
            </a:srgbClr>
          </a:solidFill>
          <a:ln>
            <a:noFill/>
          </a:ln>
          <a:effectLst/>
        </p:spPr>
        <p:txBody>
          <a:bodyPr wrap="none" anchor="ctr"/>
          <a:lstStyle/>
          <a:p>
            <a:pPr algn="ctr" fontAlgn="base">
              <a:spcBef>
                <a:spcPct val="0"/>
              </a:spcBef>
              <a:spcAft>
                <a:spcPct val="0"/>
              </a:spcAft>
            </a:pPr>
            <a:endParaRPr lang="de-DE">
              <a:solidFill>
                <a:srgbClr val="000000"/>
              </a:solidFill>
            </a:endParaRPr>
          </a:p>
        </p:txBody>
      </p:sp>
      <p:sp>
        <p:nvSpPr>
          <p:cNvPr id="302084" name="Text Box 4"/>
          <p:cNvSpPr txBox="1">
            <a:spLocks noChangeArrowheads="1"/>
          </p:cNvSpPr>
          <p:nvPr/>
        </p:nvSpPr>
        <p:spPr bwMode="auto">
          <a:xfrm>
            <a:off x="1403350" y="2603052"/>
            <a:ext cx="6408738" cy="132343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0"/>
              </a:spcBef>
              <a:spcAft>
                <a:spcPct val="0"/>
              </a:spcAft>
            </a:pPr>
            <a:r>
              <a:rPr lang="de-DE" sz="4000" b="1" dirty="0" smtClean="0">
                <a:solidFill>
                  <a:srgbClr val="FFFFFF"/>
                </a:solidFill>
              </a:rPr>
              <a:t>Akutes Nierenversagen</a:t>
            </a:r>
          </a:p>
          <a:p>
            <a:pPr algn="ctr" fontAlgn="base">
              <a:spcBef>
                <a:spcPct val="0"/>
              </a:spcBef>
              <a:spcAft>
                <a:spcPct val="0"/>
              </a:spcAft>
            </a:pPr>
            <a:r>
              <a:rPr lang="de-DE" sz="4000" b="1" dirty="0" smtClean="0">
                <a:solidFill>
                  <a:srgbClr val="FFFFFF"/>
                </a:solidFill>
              </a:rPr>
              <a:t>(AKI)</a:t>
            </a:r>
          </a:p>
        </p:txBody>
      </p:sp>
    </p:spTree>
    <p:extLst>
      <p:ext uri="{BB962C8B-B14F-4D97-AF65-F5344CB8AC3E}">
        <p14:creationId xmlns:p14="http://schemas.microsoft.com/office/powerpoint/2010/main" val="2079714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bwMode="auto">
          <a:xfrm>
            <a:off x="3744689" y="6042028"/>
            <a:ext cx="4819379" cy="450910"/>
          </a:xfrm>
          <a:prstGeom prst="rect">
            <a:avLst/>
          </a:prstGeom>
          <a:solidFill>
            <a:schemeClr val="bg1">
              <a:lumMod val="20000"/>
              <a:lumOff val="80000"/>
            </a:schemeClr>
          </a:solidFill>
          <a:ln w="12700" cap="flat" cmpd="sng" algn="ctr">
            <a:solidFill>
              <a:schemeClr val="bg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a:ln>
                <a:noFill/>
              </a:ln>
              <a:solidFill>
                <a:srgbClr val="000099"/>
              </a:solidFill>
              <a:effectLst/>
              <a:latin typeface="Times New Roman" charset="0"/>
              <a:ea typeface="ＭＳ Ｐゴシック" charset="0"/>
            </a:endParaRPr>
          </a:p>
        </p:txBody>
      </p:sp>
      <p:sp>
        <p:nvSpPr>
          <p:cNvPr id="17" name="Rechteck 16"/>
          <p:cNvSpPr/>
          <p:nvPr/>
        </p:nvSpPr>
        <p:spPr bwMode="auto">
          <a:xfrm>
            <a:off x="3744690" y="4839953"/>
            <a:ext cx="4819379" cy="1027703"/>
          </a:xfrm>
          <a:prstGeom prst="rect">
            <a:avLst/>
          </a:prstGeom>
          <a:solidFill>
            <a:schemeClr val="accent1">
              <a:lumMod val="20000"/>
              <a:lumOff val="80000"/>
            </a:schemeClr>
          </a:solidFill>
          <a:ln w="12700"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a:ln>
                <a:noFill/>
              </a:ln>
              <a:solidFill>
                <a:srgbClr val="000099"/>
              </a:solidFill>
              <a:effectLst/>
              <a:latin typeface="Times New Roman" charset="0"/>
              <a:ea typeface="ＭＳ Ｐゴシック" charset="0"/>
            </a:endParaRPr>
          </a:p>
        </p:txBody>
      </p:sp>
      <p:sp>
        <p:nvSpPr>
          <p:cNvPr id="6" name="Rechteck 5"/>
          <p:cNvSpPr/>
          <p:nvPr/>
        </p:nvSpPr>
        <p:spPr>
          <a:xfrm>
            <a:off x="0" y="0"/>
            <a:ext cx="9144000" cy="1262628"/>
          </a:xfrm>
          <a:prstGeom prst="rect">
            <a:avLst/>
          </a:prstGeom>
          <a:solidFill>
            <a:srgbClr val="000066"/>
          </a:solidFill>
          <a:ln w="25400" cap="flat" cmpd="sng" algn="ctr">
            <a:noFill/>
            <a:prstDash val="solid"/>
          </a:ln>
          <a:effectLst/>
        </p:spPr>
        <p:txBody>
          <a:bodyPr rtlCol="0" anchor="ctr"/>
          <a:lstStyle/>
          <a:p>
            <a:pPr algn="ctr"/>
            <a:endParaRPr lang="de-DE" kern="0" smtClean="0">
              <a:solidFill>
                <a:srgbClr val="FFFFFF"/>
              </a:solidFill>
              <a:latin typeface="Arial"/>
              <a:cs typeface="Arial"/>
            </a:endParaRPr>
          </a:p>
        </p:txBody>
      </p:sp>
      <p:sp>
        <p:nvSpPr>
          <p:cNvPr id="7" name="Rechteck 6"/>
          <p:cNvSpPr/>
          <p:nvPr/>
        </p:nvSpPr>
        <p:spPr>
          <a:xfrm>
            <a:off x="277106" y="296481"/>
            <a:ext cx="8589787" cy="954107"/>
          </a:xfrm>
          <a:prstGeom prst="rect">
            <a:avLst/>
          </a:prstGeom>
        </p:spPr>
        <p:txBody>
          <a:bodyPr wrap="none">
            <a:spAutoFit/>
          </a:bodyPr>
          <a:lstStyle/>
          <a:p>
            <a:r>
              <a:rPr lang="de-DE" sz="28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Randomisierte Studie (Philadelphia, USA):</a:t>
            </a:r>
            <a:br>
              <a:rPr lang="de-DE" sz="28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8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Elektronische AKI-Warnsysteme im Krankenhaus</a:t>
            </a:r>
            <a:endParaRPr lang="de-DE" sz="2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hteck 1"/>
          <p:cNvSpPr/>
          <p:nvPr/>
        </p:nvSpPr>
        <p:spPr>
          <a:xfrm>
            <a:off x="5480881" y="18850"/>
            <a:ext cx="3663119" cy="307777"/>
          </a:xfrm>
          <a:prstGeom prst="rect">
            <a:avLst/>
          </a:prstGeom>
        </p:spPr>
        <p:txBody>
          <a:bodyPr wrap="none">
            <a:spAutoFit/>
          </a:bodyPr>
          <a:lstStyle/>
          <a:p>
            <a:pPr algn="r">
              <a:defRPr/>
            </a:pPr>
            <a:r>
              <a:rPr lang="de-DE" sz="1400" dirty="0" smtClean="0">
                <a:solidFill>
                  <a:srgbClr val="FFFFFF"/>
                </a:solidFill>
                <a:latin typeface="Arial"/>
                <a:cs typeface="Arial"/>
              </a:rPr>
              <a:t>Wilson FP </a:t>
            </a:r>
            <a:r>
              <a:rPr lang="de-DE" sz="1400" dirty="0">
                <a:solidFill>
                  <a:srgbClr val="FFFFFF"/>
                </a:solidFill>
                <a:latin typeface="Arial"/>
                <a:cs typeface="Arial"/>
              </a:rPr>
              <a:t>et al. Lancet 2015; 385: 1966–74</a:t>
            </a:r>
            <a:endParaRPr lang="de-DE" sz="2800" dirty="0">
              <a:solidFill>
                <a:srgbClr val="FFFFFF"/>
              </a:solidFill>
              <a:latin typeface="Arial"/>
              <a:cs typeface="Arial"/>
            </a:endParaRPr>
          </a:p>
        </p:txBody>
      </p:sp>
      <p:sp>
        <p:nvSpPr>
          <p:cNvPr id="8" name="Rechteck 7"/>
          <p:cNvSpPr/>
          <p:nvPr/>
        </p:nvSpPr>
        <p:spPr>
          <a:xfrm>
            <a:off x="579927" y="5646147"/>
            <a:ext cx="2383406" cy="400110"/>
          </a:xfrm>
          <a:prstGeom prst="rect">
            <a:avLst/>
          </a:prstGeom>
        </p:spPr>
        <p:txBody>
          <a:bodyPr wrap="square">
            <a:spAutoFit/>
          </a:bodyPr>
          <a:lstStyle/>
          <a:p>
            <a:pPr algn="ctr"/>
            <a:r>
              <a:rPr lang="en-US" sz="2000" b="1" dirty="0" err="1" smtClean="0">
                <a:solidFill>
                  <a:schemeClr val="accent4">
                    <a:lumMod val="10000"/>
                  </a:schemeClr>
                </a:solidFill>
                <a:latin typeface="Arial" panose="020B0604020202020204" pitchFamily="34" charset="0"/>
                <a:cs typeface="Arial" panose="020B0604020202020204" pitchFamily="34" charset="0"/>
              </a:rPr>
              <a:t>Randomisierung</a:t>
            </a:r>
            <a:endParaRPr lang="en-US" sz="2000" b="1" dirty="0">
              <a:solidFill>
                <a:schemeClr val="accent4">
                  <a:lumMod val="10000"/>
                </a:schemeClr>
              </a:solidFill>
              <a:latin typeface="Arial" panose="020B0604020202020204" pitchFamily="34" charset="0"/>
              <a:cs typeface="Arial" panose="020B0604020202020204" pitchFamily="34" charset="0"/>
            </a:endParaRPr>
          </a:p>
        </p:txBody>
      </p:sp>
      <p:sp>
        <p:nvSpPr>
          <p:cNvPr id="10" name="Rechteck 9"/>
          <p:cNvSpPr/>
          <p:nvPr/>
        </p:nvSpPr>
        <p:spPr>
          <a:xfrm>
            <a:off x="753457" y="2574878"/>
            <a:ext cx="2717876" cy="1015663"/>
          </a:xfrm>
          <a:prstGeom prst="rect">
            <a:avLst/>
          </a:prstGeom>
        </p:spPr>
        <p:txBody>
          <a:bodyPr wrap="square">
            <a:spAutoFit/>
          </a:bodyPr>
          <a:lstStyle/>
          <a:p>
            <a:pPr algn="r"/>
            <a:r>
              <a:rPr lang="en-US" sz="2000" b="1" dirty="0">
                <a:solidFill>
                  <a:schemeClr val="accent4">
                    <a:lumMod val="10000"/>
                  </a:schemeClr>
                </a:solidFill>
                <a:latin typeface="Arial" panose="020B0604020202020204" pitchFamily="34" charset="0"/>
                <a:cs typeface="Arial" panose="020B0604020202020204" pitchFamily="34" charset="0"/>
              </a:rPr>
              <a:t>KDIGO </a:t>
            </a:r>
            <a:endParaRPr lang="en-US" sz="2000" b="1" dirty="0" smtClean="0">
              <a:solidFill>
                <a:schemeClr val="accent4">
                  <a:lumMod val="10000"/>
                </a:schemeClr>
              </a:solidFill>
              <a:latin typeface="Arial" panose="020B0604020202020204" pitchFamily="34" charset="0"/>
              <a:cs typeface="Arial" panose="020B0604020202020204" pitchFamily="34" charset="0"/>
            </a:endParaRPr>
          </a:p>
          <a:p>
            <a:pPr algn="r"/>
            <a:r>
              <a:rPr lang="en-US" sz="2000" b="1" dirty="0" err="1" smtClean="0">
                <a:solidFill>
                  <a:schemeClr val="accent4">
                    <a:lumMod val="10000"/>
                  </a:schemeClr>
                </a:solidFill>
                <a:latin typeface="Arial" panose="020B0604020202020204" pitchFamily="34" charset="0"/>
                <a:cs typeface="Arial" panose="020B0604020202020204" pitchFamily="34" charset="0"/>
              </a:rPr>
              <a:t>Kreatinin-basierte</a:t>
            </a:r>
            <a:r>
              <a:rPr lang="en-US" sz="2000" b="1" dirty="0" smtClean="0">
                <a:solidFill>
                  <a:schemeClr val="accent4">
                    <a:lumMod val="10000"/>
                  </a:schemeClr>
                </a:solidFill>
                <a:latin typeface="Arial" panose="020B0604020202020204" pitchFamily="34" charset="0"/>
                <a:cs typeface="Arial" panose="020B0604020202020204" pitchFamily="34" charset="0"/>
              </a:rPr>
              <a:t> </a:t>
            </a:r>
          </a:p>
          <a:p>
            <a:pPr algn="r"/>
            <a:r>
              <a:rPr lang="en-US" sz="2000" b="1" dirty="0" smtClean="0">
                <a:solidFill>
                  <a:schemeClr val="accent4">
                    <a:lumMod val="10000"/>
                  </a:schemeClr>
                </a:solidFill>
                <a:latin typeface="Arial" panose="020B0604020202020204" pitchFamily="34" charset="0"/>
                <a:cs typeface="Arial" panose="020B0604020202020204" pitchFamily="34" charset="0"/>
              </a:rPr>
              <a:t>AKI-Definition</a:t>
            </a:r>
            <a:endParaRPr lang="de-DE" sz="2000" b="1" dirty="0"/>
          </a:p>
        </p:txBody>
      </p:sp>
      <p:graphicFrame>
        <p:nvGraphicFramePr>
          <p:cNvPr id="12" name="Objekt 11"/>
          <p:cNvGraphicFramePr>
            <a:graphicFrameLocks noChangeAspect="1"/>
          </p:cNvGraphicFramePr>
          <p:nvPr>
            <p:extLst>
              <p:ext uri="{D42A27DB-BD31-4B8C-83A1-F6EECF244321}">
                <p14:modId xmlns:p14="http://schemas.microsoft.com/office/powerpoint/2010/main" val="3299555048"/>
              </p:ext>
            </p:extLst>
          </p:nvPr>
        </p:nvGraphicFramePr>
        <p:xfrm>
          <a:off x="3744691" y="1547070"/>
          <a:ext cx="4819379" cy="2889464"/>
        </p:xfrm>
        <a:graphic>
          <a:graphicData uri="http://schemas.openxmlformats.org/presentationml/2006/ole">
            <mc:AlternateContent xmlns:mc="http://schemas.openxmlformats.org/markup-compatibility/2006">
              <mc:Choice xmlns:v="urn:schemas-microsoft-com:vml" Requires="v">
                <p:oleObj spid="_x0000_s60431" name="Image" r:id="rId4" imgW="6158520" imgH="3923640" progId="Photoshop.Image.7">
                  <p:embed/>
                </p:oleObj>
              </mc:Choice>
              <mc:Fallback>
                <p:oleObj name="Image" r:id="rId4" imgW="6158520" imgH="3923640" progId="Photoshop.Image.7">
                  <p:embed/>
                  <p:pic>
                    <p:nvPicPr>
                      <p:cNvPr id="0" name=""/>
                      <p:cNvPicPr/>
                      <p:nvPr/>
                    </p:nvPicPr>
                    <p:blipFill>
                      <a:blip r:embed="rId5"/>
                      <a:stretch>
                        <a:fillRect/>
                      </a:stretch>
                    </p:blipFill>
                    <p:spPr>
                      <a:xfrm>
                        <a:off x="3744691" y="1547070"/>
                        <a:ext cx="4819379" cy="2889464"/>
                      </a:xfrm>
                      <a:prstGeom prst="rect">
                        <a:avLst/>
                      </a:prstGeom>
                    </p:spPr>
                  </p:pic>
                </p:oleObj>
              </mc:Fallback>
            </mc:AlternateContent>
          </a:graphicData>
        </a:graphic>
      </p:graphicFrame>
      <p:sp>
        <p:nvSpPr>
          <p:cNvPr id="15" name="Rechteck 14"/>
          <p:cNvSpPr/>
          <p:nvPr/>
        </p:nvSpPr>
        <p:spPr>
          <a:xfrm>
            <a:off x="3744690" y="4835061"/>
            <a:ext cx="4819379" cy="1015663"/>
          </a:xfrm>
          <a:prstGeom prst="rect">
            <a:avLst/>
          </a:prstGeom>
        </p:spPr>
        <p:txBody>
          <a:bodyPr wrap="square">
            <a:spAutoFit/>
          </a:bodyPr>
          <a:lstStyle/>
          <a:p>
            <a:r>
              <a:rPr lang="en-US" sz="2000" b="1" dirty="0" err="1">
                <a:solidFill>
                  <a:schemeClr val="accent4">
                    <a:lumMod val="10000"/>
                  </a:schemeClr>
                </a:solidFill>
                <a:latin typeface="Arial" panose="020B0604020202020204" pitchFamily="34" charset="0"/>
                <a:cs typeface="Arial" panose="020B0604020202020204" pitchFamily="34" charset="0"/>
              </a:rPr>
              <a:t>Automatische</a:t>
            </a:r>
            <a:r>
              <a:rPr lang="en-US" sz="2000" b="1" dirty="0">
                <a:solidFill>
                  <a:schemeClr val="accent4">
                    <a:lumMod val="10000"/>
                  </a:schemeClr>
                </a:solidFill>
                <a:latin typeface="Arial" panose="020B0604020202020204" pitchFamily="34" charset="0"/>
                <a:cs typeface="Arial" panose="020B0604020202020204" pitchFamily="34" charset="0"/>
              </a:rPr>
              <a:t> Computer-</a:t>
            </a:r>
            <a:r>
              <a:rPr lang="en-US" sz="2000" b="1" dirty="0" err="1">
                <a:solidFill>
                  <a:schemeClr val="accent4">
                    <a:lumMod val="10000"/>
                  </a:schemeClr>
                </a:solidFill>
                <a:latin typeface="Arial" panose="020B0604020202020204" pitchFamily="34" charset="0"/>
                <a:cs typeface="Arial" panose="020B0604020202020204" pitchFamily="34" charset="0"/>
              </a:rPr>
              <a:t>generierte</a:t>
            </a:r>
            <a:r>
              <a:rPr lang="en-US" sz="2000" b="1" dirty="0">
                <a:solidFill>
                  <a:schemeClr val="accent4">
                    <a:lumMod val="10000"/>
                  </a:schemeClr>
                </a:solidFill>
                <a:latin typeface="Arial" panose="020B0604020202020204" pitchFamily="34" charset="0"/>
                <a:cs typeface="Arial" panose="020B0604020202020204" pitchFamily="34" charset="0"/>
              </a:rPr>
              <a:t> </a:t>
            </a:r>
            <a:endParaRPr lang="en-US" sz="2000" b="1" dirty="0" smtClean="0">
              <a:solidFill>
                <a:schemeClr val="accent4">
                  <a:lumMod val="10000"/>
                </a:schemeClr>
              </a:solidFill>
              <a:latin typeface="Arial" panose="020B0604020202020204" pitchFamily="34" charset="0"/>
              <a:cs typeface="Arial" panose="020B0604020202020204" pitchFamily="34" charset="0"/>
            </a:endParaRPr>
          </a:p>
          <a:p>
            <a:r>
              <a:rPr lang="en-US" sz="2000" b="1" dirty="0" smtClean="0">
                <a:solidFill>
                  <a:schemeClr val="accent4">
                    <a:lumMod val="10000"/>
                  </a:schemeClr>
                </a:solidFill>
                <a:latin typeface="Arial" panose="020B0604020202020204" pitchFamily="34" charset="0"/>
                <a:cs typeface="Arial" panose="020B0604020202020204" pitchFamily="34" charset="0"/>
              </a:rPr>
              <a:t>AKI-</a:t>
            </a:r>
            <a:r>
              <a:rPr lang="en-US" sz="2000" b="1" dirty="0" err="1" smtClean="0">
                <a:solidFill>
                  <a:schemeClr val="accent4">
                    <a:lumMod val="10000"/>
                  </a:schemeClr>
                </a:solidFill>
                <a:latin typeface="Arial" panose="020B0604020202020204" pitchFamily="34" charset="0"/>
                <a:cs typeface="Arial" panose="020B0604020202020204" pitchFamily="34" charset="0"/>
              </a:rPr>
              <a:t>Warnung</a:t>
            </a:r>
            <a:r>
              <a:rPr lang="en-US" sz="2000" b="1" dirty="0" smtClean="0">
                <a:solidFill>
                  <a:schemeClr val="accent4">
                    <a:lumMod val="10000"/>
                  </a:schemeClr>
                </a:solidFill>
                <a:latin typeface="Arial" panose="020B0604020202020204" pitchFamily="34" charset="0"/>
                <a:cs typeface="Arial" panose="020B0604020202020204" pitchFamily="34" charset="0"/>
              </a:rPr>
              <a:t> </a:t>
            </a:r>
            <a:r>
              <a:rPr lang="en-US" sz="2000" b="1" dirty="0">
                <a:solidFill>
                  <a:schemeClr val="accent4">
                    <a:lumMod val="10000"/>
                  </a:schemeClr>
                </a:solidFill>
                <a:latin typeface="Arial" panose="020B0604020202020204" pitchFamily="34" charset="0"/>
                <a:cs typeface="Arial" panose="020B0604020202020204" pitchFamily="34" charset="0"/>
              </a:rPr>
              <a:t>an </a:t>
            </a:r>
            <a:r>
              <a:rPr lang="en-US" sz="2000" b="1" dirty="0" err="1">
                <a:solidFill>
                  <a:schemeClr val="accent4">
                    <a:lumMod val="10000"/>
                  </a:schemeClr>
                </a:solidFill>
                <a:latin typeface="Arial" panose="020B0604020202020204" pitchFamily="34" charset="0"/>
                <a:cs typeface="Arial" panose="020B0604020202020204" pitchFamily="34" charset="0"/>
              </a:rPr>
              <a:t>behandelnden</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Arzt</a:t>
            </a:r>
            <a:r>
              <a:rPr lang="en-US" sz="2000" b="1" dirty="0">
                <a:solidFill>
                  <a:schemeClr val="accent4">
                    <a:lumMod val="10000"/>
                  </a:schemeClr>
                </a:solidFill>
                <a:latin typeface="Arial" panose="020B0604020202020204" pitchFamily="34" charset="0"/>
                <a:cs typeface="Arial" panose="020B0604020202020204" pitchFamily="34" charset="0"/>
              </a:rPr>
              <a:t> + </a:t>
            </a:r>
            <a:r>
              <a:rPr lang="en-US" sz="2000" b="1" dirty="0" err="1">
                <a:solidFill>
                  <a:schemeClr val="accent4">
                    <a:lumMod val="10000"/>
                  </a:schemeClr>
                </a:solidFill>
                <a:latin typeface="Arial" panose="020B0604020202020204" pitchFamily="34" charset="0"/>
                <a:cs typeface="Arial" panose="020B0604020202020204" pitchFamily="34" charset="0"/>
              </a:rPr>
              <a:t>Pharmazeuten</a:t>
            </a:r>
            <a:r>
              <a:rPr lang="en-US" sz="2000" b="1" dirty="0">
                <a:solidFill>
                  <a:schemeClr val="accent4">
                    <a:lumMod val="10000"/>
                  </a:schemeClr>
                </a:solidFill>
                <a:latin typeface="Arial" panose="020B0604020202020204" pitchFamily="34" charset="0"/>
                <a:cs typeface="Arial" panose="020B0604020202020204" pitchFamily="34" charset="0"/>
              </a:rPr>
              <a:t> (n = 1201)</a:t>
            </a:r>
          </a:p>
        </p:txBody>
      </p:sp>
      <p:sp>
        <p:nvSpPr>
          <p:cNvPr id="16" name="Rechteck 15"/>
          <p:cNvSpPr/>
          <p:nvPr/>
        </p:nvSpPr>
        <p:spPr>
          <a:xfrm>
            <a:off x="3744690" y="6058961"/>
            <a:ext cx="2982163" cy="400110"/>
          </a:xfrm>
          <a:prstGeom prst="rect">
            <a:avLst/>
          </a:prstGeom>
        </p:spPr>
        <p:txBody>
          <a:bodyPr wrap="square">
            <a:spAutoFit/>
          </a:bodyPr>
          <a:lstStyle/>
          <a:p>
            <a:r>
              <a:rPr lang="en-US" sz="2000" b="1" dirty="0">
                <a:solidFill>
                  <a:schemeClr val="accent4">
                    <a:lumMod val="10000"/>
                  </a:schemeClr>
                </a:solidFill>
                <a:latin typeface="Arial" panose="020B0604020202020204" pitchFamily="34" charset="0"/>
                <a:cs typeface="Arial" panose="020B0604020202020204" pitchFamily="34" charset="0"/>
              </a:rPr>
              <a:t>“Usual care” (n = 1192)</a:t>
            </a:r>
          </a:p>
        </p:txBody>
      </p:sp>
      <p:cxnSp>
        <p:nvCxnSpPr>
          <p:cNvPr id="20" name="Gewinkelte Verbindung 19"/>
          <p:cNvCxnSpPr>
            <a:stCxn id="8" idx="3"/>
            <a:endCxn id="17" idx="1"/>
          </p:cNvCxnSpPr>
          <p:nvPr/>
        </p:nvCxnSpPr>
        <p:spPr bwMode="auto">
          <a:xfrm flipV="1">
            <a:off x="2963333" y="5353805"/>
            <a:ext cx="781357" cy="492397"/>
          </a:xfrm>
          <a:prstGeom prst="bentConnector3">
            <a:avLst/>
          </a:prstGeom>
          <a:solidFill>
            <a:schemeClr val="accent1"/>
          </a:solidFill>
          <a:ln w="28575" cap="flat" cmpd="sng" algn="ctr">
            <a:solidFill>
              <a:schemeClr val="tx1">
                <a:lumMod val="50000"/>
              </a:schemeClr>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3" name="Gewinkelte Verbindung 22"/>
          <p:cNvCxnSpPr>
            <a:stCxn id="8" idx="3"/>
            <a:endCxn id="19" idx="1"/>
          </p:cNvCxnSpPr>
          <p:nvPr/>
        </p:nvCxnSpPr>
        <p:spPr bwMode="auto">
          <a:xfrm>
            <a:off x="2963333" y="5846202"/>
            <a:ext cx="781356" cy="421281"/>
          </a:xfrm>
          <a:prstGeom prst="bentConnector3">
            <a:avLst/>
          </a:prstGeom>
          <a:solidFill>
            <a:schemeClr val="accent1"/>
          </a:solidFill>
          <a:ln w="28575" cap="flat" cmpd="sng" algn="ctr">
            <a:solidFill>
              <a:schemeClr val="tx1">
                <a:lumMod val="50000"/>
              </a:schemeClr>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851033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2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2083" name="Rectangle 3"/>
          <p:cNvSpPr>
            <a:spLocks noChangeArrowheads="1"/>
          </p:cNvSpPr>
          <p:nvPr/>
        </p:nvSpPr>
        <p:spPr bwMode="auto">
          <a:xfrm>
            <a:off x="1042989" y="2349502"/>
            <a:ext cx="6985000" cy="1871663"/>
          </a:xfrm>
          <a:prstGeom prst="rect">
            <a:avLst/>
          </a:prstGeom>
          <a:solidFill>
            <a:srgbClr val="161645">
              <a:alpha val="80000"/>
            </a:srgbClr>
          </a:solidFill>
          <a:ln>
            <a:noFill/>
          </a:ln>
          <a:effectLst/>
        </p:spPr>
        <p:txBody>
          <a:bodyPr wrap="none" anchor="ctr"/>
          <a:lstStyle/>
          <a:p>
            <a:pPr algn="ctr" fontAlgn="base">
              <a:spcBef>
                <a:spcPct val="0"/>
              </a:spcBef>
              <a:spcAft>
                <a:spcPct val="0"/>
              </a:spcAft>
            </a:pPr>
            <a:endParaRPr lang="de-DE">
              <a:solidFill>
                <a:srgbClr val="000000"/>
              </a:solidFill>
            </a:endParaRPr>
          </a:p>
        </p:txBody>
      </p:sp>
      <p:sp>
        <p:nvSpPr>
          <p:cNvPr id="302084" name="Text Box 4"/>
          <p:cNvSpPr txBox="1">
            <a:spLocks noChangeArrowheads="1"/>
          </p:cNvSpPr>
          <p:nvPr/>
        </p:nvSpPr>
        <p:spPr bwMode="auto">
          <a:xfrm>
            <a:off x="1403350" y="2916956"/>
            <a:ext cx="6408738" cy="7078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0"/>
              </a:spcBef>
              <a:spcAft>
                <a:spcPct val="0"/>
              </a:spcAft>
            </a:pPr>
            <a:r>
              <a:rPr lang="de-DE" sz="4000" b="1" dirty="0" smtClean="0">
                <a:solidFill>
                  <a:srgbClr val="FFFFFF"/>
                </a:solidFill>
              </a:rPr>
              <a:t>Hypertonie</a:t>
            </a:r>
          </a:p>
        </p:txBody>
      </p:sp>
    </p:spTree>
    <p:extLst>
      <p:ext uri="{BB962C8B-B14F-4D97-AF65-F5344CB8AC3E}">
        <p14:creationId xmlns:p14="http://schemas.microsoft.com/office/powerpoint/2010/main" val="2446206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9144000" cy="1320800"/>
          </a:xfrm>
          <a:prstGeom prst="rect">
            <a:avLst/>
          </a:prstGeom>
          <a:solidFill>
            <a:srgbClr val="000066"/>
          </a:solidFill>
          <a:ln w="25400" cap="flat" cmpd="sng" algn="ctr">
            <a:noFill/>
            <a:prstDash val="solid"/>
          </a:ln>
          <a:effectLst/>
        </p:spPr>
        <p:txBody>
          <a:bodyPr rtlCol="0" anchor="ctr"/>
          <a:lstStyle/>
          <a:p>
            <a:pPr algn="ctr"/>
            <a:endParaRPr lang="de-DE" kern="0" smtClean="0">
              <a:solidFill>
                <a:srgbClr val="FFFFFF"/>
              </a:solidFill>
              <a:latin typeface="Arial"/>
              <a:cs typeface="Arial"/>
            </a:endParaRPr>
          </a:p>
        </p:txBody>
      </p:sp>
      <p:sp>
        <p:nvSpPr>
          <p:cNvPr id="7" name="Rechteck 6"/>
          <p:cNvSpPr/>
          <p:nvPr/>
        </p:nvSpPr>
        <p:spPr>
          <a:xfrm>
            <a:off x="50800" y="294901"/>
            <a:ext cx="9144000" cy="954107"/>
          </a:xfrm>
          <a:prstGeom prst="rect">
            <a:avLst/>
          </a:prstGeom>
        </p:spPr>
        <p:txBody>
          <a:bodyPr wrap="square">
            <a:spAutoFit/>
          </a:bodyPr>
          <a:lstStyle/>
          <a:p>
            <a:r>
              <a:rPr lang="de-DE" sz="28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Randomisierte Studie (Philadelphia, USA):</a:t>
            </a:r>
            <a:br>
              <a:rPr lang="de-DE" sz="28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8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Elektronische AKI-Warnsysteme im Krankenhaus</a:t>
            </a:r>
            <a:endParaRPr lang="de-DE" sz="2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hteck 1"/>
          <p:cNvSpPr/>
          <p:nvPr/>
        </p:nvSpPr>
        <p:spPr>
          <a:xfrm>
            <a:off x="4521200" y="0"/>
            <a:ext cx="4622800" cy="307777"/>
          </a:xfrm>
          <a:prstGeom prst="rect">
            <a:avLst/>
          </a:prstGeom>
        </p:spPr>
        <p:txBody>
          <a:bodyPr wrap="square">
            <a:spAutoFit/>
          </a:bodyPr>
          <a:lstStyle/>
          <a:p>
            <a:pPr algn="r">
              <a:defRPr/>
            </a:pPr>
            <a:r>
              <a:rPr lang="de-DE" sz="1400" dirty="0" smtClean="0">
                <a:solidFill>
                  <a:srgbClr val="FFFFFF"/>
                </a:solidFill>
                <a:latin typeface="Arial"/>
                <a:cs typeface="Arial"/>
              </a:rPr>
              <a:t>Wilson FP </a:t>
            </a:r>
            <a:r>
              <a:rPr lang="de-DE" sz="1400" dirty="0">
                <a:solidFill>
                  <a:srgbClr val="FFFFFF"/>
                </a:solidFill>
                <a:latin typeface="Arial"/>
                <a:cs typeface="Arial"/>
              </a:rPr>
              <a:t>et al. Lancet 2015; 385: 1966–74</a:t>
            </a:r>
            <a:endParaRPr lang="de-DE" sz="2800" dirty="0">
              <a:solidFill>
                <a:srgbClr val="FFFFFF"/>
              </a:solidFill>
              <a:latin typeface="Arial"/>
              <a:cs typeface="Arial"/>
            </a:endParaRPr>
          </a:p>
        </p:txBody>
      </p:sp>
      <p:pic>
        <p:nvPicPr>
          <p:cNvPr id="3" name="Grafik 2"/>
          <p:cNvPicPr>
            <a:picLocks noChangeAspect="1"/>
          </p:cNvPicPr>
          <p:nvPr/>
        </p:nvPicPr>
        <p:blipFill>
          <a:blip r:embed="rId3"/>
          <a:stretch>
            <a:fillRect/>
          </a:stretch>
        </p:blipFill>
        <p:spPr>
          <a:xfrm>
            <a:off x="226193" y="1627823"/>
            <a:ext cx="8748474" cy="4671379"/>
          </a:xfrm>
          <a:prstGeom prst="rect">
            <a:avLst/>
          </a:prstGeom>
        </p:spPr>
      </p:pic>
      <p:sp>
        <p:nvSpPr>
          <p:cNvPr id="4" name="Pfeil nach rechts 3"/>
          <p:cNvSpPr/>
          <p:nvPr/>
        </p:nvSpPr>
        <p:spPr bwMode="auto">
          <a:xfrm>
            <a:off x="5452533" y="6146802"/>
            <a:ext cx="1862667" cy="592667"/>
          </a:xfrm>
          <a:prstGeom prst="rightArrow">
            <a:avLst/>
          </a:prstGeom>
          <a:solidFill>
            <a:schemeClr val="bg1">
              <a:lumMod val="20000"/>
              <a:lumOff val="80000"/>
            </a:schemeClr>
          </a:solidFill>
          <a:ln w="12700" cap="flat" cmpd="sng" algn="ctr">
            <a:solidFill>
              <a:schemeClr val="bg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accent4">
                    <a:lumMod val="10000"/>
                  </a:schemeClr>
                </a:solidFill>
                <a:effectLst/>
                <a:latin typeface="Arial" panose="020B0604020202020204" pitchFamily="34" charset="0"/>
                <a:ea typeface="ＭＳ Ｐゴシック" charset="0"/>
                <a:cs typeface="Arial" panose="020B0604020202020204" pitchFamily="34" charset="0"/>
              </a:rPr>
              <a:t>Pro </a:t>
            </a:r>
            <a:r>
              <a:rPr kumimoji="0" lang="de-DE" sz="1600" b="1" i="0" u="none" strike="noStrike" cap="none" normalizeH="0" baseline="0" dirty="0" err="1" smtClean="0">
                <a:ln>
                  <a:noFill/>
                </a:ln>
                <a:solidFill>
                  <a:schemeClr val="accent4">
                    <a:lumMod val="10000"/>
                  </a:schemeClr>
                </a:solidFill>
                <a:effectLst/>
                <a:latin typeface="Arial" panose="020B0604020202020204" pitchFamily="34" charset="0"/>
                <a:ea typeface="ＭＳ Ｐゴシック" charset="0"/>
                <a:cs typeface="Arial" panose="020B0604020202020204" pitchFamily="34" charset="0"/>
              </a:rPr>
              <a:t>Usual</a:t>
            </a:r>
            <a:r>
              <a:rPr kumimoji="0" lang="de-DE" sz="1600" b="1" i="0" u="none" strike="noStrike" cap="none" normalizeH="0" baseline="0" dirty="0" smtClean="0">
                <a:ln>
                  <a:noFill/>
                </a:ln>
                <a:solidFill>
                  <a:schemeClr val="accent4">
                    <a:lumMod val="10000"/>
                  </a:schemeClr>
                </a:solidFill>
                <a:effectLst/>
                <a:latin typeface="Arial" panose="020B0604020202020204" pitchFamily="34" charset="0"/>
                <a:ea typeface="ＭＳ Ｐゴシック" charset="0"/>
                <a:cs typeface="Arial" panose="020B0604020202020204" pitchFamily="34" charset="0"/>
              </a:rPr>
              <a:t> care</a:t>
            </a:r>
            <a:endParaRPr kumimoji="0" lang="de-DE" sz="1600" b="1" i="0" u="none" strike="noStrike" cap="none" normalizeH="0" baseline="0" dirty="0">
              <a:ln>
                <a:noFill/>
              </a:ln>
              <a:solidFill>
                <a:schemeClr val="accent4">
                  <a:lumMod val="10000"/>
                </a:schemeClr>
              </a:solidFill>
              <a:effectLst/>
              <a:latin typeface="Arial" panose="020B0604020202020204" pitchFamily="34" charset="0"/>
              <a:ea typeface="ＭＳ Ｐゴシック" charset="0"/>
              <a:cs typeface="Arial" panose="020B0604020202020204" pitchFamily="34" charset="0"/>
            </a:endParaRPr>
          </a:p>
        </p:txBody>
      </p:sp>
      <p:sp>
        <p:nvSpPr>
          <p:cNvPr id="18" name="Pfeil nach rechts 17"/>
          <p:cNvSpPr/>
          <p:nvPr/>
        </p:nvSpPr>
        <p:spPr bwMode="auto">
          <a:xfrm flipH="1">
            <a:off x="3488265" y="6146805"/>
            <a:ext cx="1862667" cy="592667"/>
          </a:xfrm>
          <a:prstGeom prst="rightArrow">
            <a:avLst/>
          </a:prstGeom>
          <a:solidFill>
            <a:schemeClr val="accent1">
              <a:lumMod val="20000"/>
              <a:lumOff val="80000"/>
            </a:schemeClr>
          </a:solidFill>
          <a:ln w="12700" cap="flat" cmpd="sng" algn="ctr">
            <a:solidFill>
              <a:schemeClr val="accent1">
                <a:lumMod val="40000"/>
                <a:lumOff val="60000"/>
              </a:schemeClr>
            </a:solid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accent4">
                    <a:lumMod val="10000"/>
                  </a:schemeClr>
                </a:solidFill>
                <a:effectLst/>
                <a:latin typeface="Arial" panose="020B0604020202020204" pitchFamily="34" charset="0"/>
                <a:ea typeface="ＭＳ Ｐゴシック" charset="0"/>
                <a:cs typeface="Arial" panose="020B0604020202020204" pitchFamily="34" charset="0"/>
              </a:rPr>
              <a:t>Pro </a:t>
            </a:r>
            <a:r>
              <a:rPr kumimoji="0" lang="de-DE" sz="1600" b="1" i="0" u="none" strike="noStrike" cap="none" normalizeH="0" baseline="0" dirty="0" err="1" smtClean="0">
                <a:ln>
                  <a:noFill/>
                </a:ln>
                <a:solidFill>
                  <a:schemeClr val="accent4">
                    <a:lumMod val="10000"/>
                  </a:schemeClr>
                </a:solidFill>
                <a:effectLst/>
                <a:latin typeface="Arial" panose="020B0604020202020204" pitchFamily="34" charset="0"/>
                <a:ea typeface="ＭＳ Ｐゴシック" charset="0"/>
                <a:cs typeface="Arial" panose="020B0604020202020204" pitchFamily="34" charset="0"/>
              </a:rPr>
              <a:t>Alerts</a:t>
            </a:r>
            <a:endParaRPr kumimoji="0" lang="de-DE" sz="1600" b="1" i="0" u="none" strike="noStrike" cap="none" normalizeH="0" baseline="0" dirty="0">
              <a:ln>
                <a:noFill/>
              </a:ln>
              <a:solidFill>
                <a:schemeClr val="accent4">
                  <a:lumMod val="10000"/>
                </a:schemeClr>
              </a:solidFill>
              <a:effectLst/>
              <a:latin typeface="Arial" panose="020B0604020202020204" pitchFamily="34" charset="0"/>
              <a:ea typeface="ＭＳ Ｐゴシック" charset="0"/>
              <a:cs typeface="Arial" panose="020B0604020202020204" pitchFamily="34" charset="0"/>
            </a:endParaRPr>
          </a:p>
        </p:txBody>
      </p:sp>
      <p:sp>
        <p:nvSpPr>
          <p:cNvPr id="9" name="Textfeld 8"/>
          <p:cNvSpPr txBox="1"/>
          <p:nvPr/>
        </p:nvSpPr>
        <p:spPr>
          <a:xfrm>
            <a:off x="508003" y="1289646"/>
            <a:ext cx="8466664" cy="338177"/>
          </a:xfrm>
          <a:prstGeom prst="rect">
            <a:avLst/>
          </a:prstGeom>
          <a:noFill/>
        </p:spPr>
        <p:txBody>
          <a:bodyPr wrap="square" rtlCol="0">
            <a:spAutoFit/>
          </a:bodyPr>
          <a:lstStyle/>
          <a:p>
            <a:r>
              <a:rPr lang="de-DE" sz="1600" dirty="0" smtClean="0">
                <a:solidFill>
                  <a:schemeClr val="accent4">
                    <a:lumMod val="10000"/>
                  </a:schemeClr>
                </a:solidFill>
                <a:latin typeface="Arial" panose="020B0604020202020204" pitchFamily="34" charset="0"/>
                <a:cs typeface="Arial" panose="020B0604020202020204" pitchFamily="34" charset="0"/>
              </a:rPr>
              <a:t>Ereignisse, n (%)    </a:t>
            </a:r>
            <a:r>
              <a:rPr lang="de-DE" sz="1600" dirty="0" err="1" smtClean="0">
                <a:solidFill>
                  <a:schemeClr val="accent4">
                    <a:lumMod val="10000"/>
                  </a:schemeClr>
                </a:solidFill>
                <a:latin typeface="Arial" panose="020B0604020202020204" pitchFamily="34" charset="0"/>
                <a:cs typeface="Arial" panose="020B0604020202020204" pitchFamily="34" charset="0"/>
              </a:rPr>
              <a:t>Alerts</a:t>
            </a:r>
            <a:r>
              <a:rPr lang="de-DE" sz="1600" dirty="0" smtClean="0">
                <a:solidFill>
                  <a:schemeClr val="accent4">
                    <a:lumMod val="10000"/>
                  </a:schemeClr>
                </a:solidFill>
                <a:latin typeface="Arial" panose="020B0604020202020204" pitchFamily="34" charset="0"/>
                <a:cs typeface="Arial" panose="020B0604020202020204" pitchFamily="34" charset="0"/>
              </a:rPr>
              <a:t>    </a:t>
            </a:r>
            <a:r>
              <a:rPr lang="de-DE" sz="1600" dirty="0" err="1" smtClean="0">
                <a:solidFill>
                  <a:schemeClr val="accent4">
                    <a:lumMod val="10000"/>
                  </a:schemeClr>
                </a:solidFill>
                <a:latin typeface="Arial" panose="020B0604020202020204" pitchFamily="34" charset="0"/>
                <a:cs typeface="Arial" panose="020B0604020202020204" pitchFamily="34" charset="0"/>
              </a:rPr>
              <a:t>Usual</a:t>
            </a:r>
            <a:r>
              <a:rPr lang="de-DE" sz="1600" dirty="0" smtClean="0">
                <a:solidFill>
                  <a:schemeClr val="accent4">
                    <a:lumMod val="10000"/>
                  </a:schemeClr>
                </a:solidFill>
                <a:latin typeface="Arial" panose="020B0604020202020204" pitchFamily="34" charset="0"/>
                <a:cs typeface="Arial" panose="020B0604020202020204" pitchFamily="34" charset="0"/>
              </a:rPr>
              <a:t>				    Odds </a:t>
            </a:r>
            <a:r>
              <a:rPr lang="de-DE" sz="1600" dirty="0" err="1" smtClean="0">
                <a:solidFill>
                  <a:schemeClr val="accent4">
                    <a:lumMod val="10000"/>
                  </a:schemeClr>
                </a:solidFill>
                <a:latin typeface="Arial" panose="020B0604020202020204" pitchFamily="34" charset="0"/>
                <a:cs typeface="Arial" panose="020B0604020202020204" pitchFamily="34" charset="0"/>
              </a:rPr>
              <a:t>ratio</a:t>
            </a:r>
            <a:r>
              <a:rPr lang="de-DE" sz="1600" dirty="0" smtClean="0">
                <a:solidFill>
                  <a:schemeClr val="accent4">
                    <a:lumMod val="10000"/>
                  </a:schemeClr>
                </a:solidFill>
                <a:latin typeface="Arial" panose="020B0604020202020204" pitchFamily="34" charset="0"/>
                <a:cs typeface="Arial" panose="020B0604020202020204" pitchFamily="34" charset="0"/>
              </a:rPr>
              <a:t>       p</a:t>
            </a:r>
            <a:endParaRPr lang="de-DE" sz="1600" dirty="0">
              <a:solidFill>
                <a:schemeClr val="accent4">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953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9144000" cy="1320800"/>
          </a:xfrm>
          <a:prstGeom prst="rect">
            <a:avLst/>
          </a:prstGeom>
          <a:solidFill>
            <a:srgbClr val="000066"/>
          </a:solidFill>
          <a:ln w="25400" cap="flat" cmpd="sng" algn="ctr">
            <a:noFill/>
            <a:prstDash val="solid"/>
          </a:ln>
          <a:effectLst/>
        </p:spPr>
        <p:txBody>
          <a:bodyPr rtlCol="0" anchor="ctr"/>
          <a:lstStyle/>
          <a:p>
            <a:pPr algn="ctr"/>
            <a:endParaRPr lang="de-DE" kern="0" smtClean="0">
              <a:solidFill>
                <a:srgbClr val="FFFFFF"/>
              </a:solidFill>
              <a:latin typeface="Arial"/>
              <a:cs typeface="Arial"/>
            </a:endParaRPr>
          </a:p>
        </p:txBody>
      </p:sp>
      <p:sp>
        <p:nvSpPr>
          <p:cNvPr id="7" name="Rechteck 6"/>
          <p:cNvSpPr/>
          <p:nvPr/>
        </p:nvSpPr>
        <p:spPr>
          <a:xfrm>
            <a:off x="50800" y="294901"/>
            <a:ext cx="9144000" cy="954107"/>
          </a:xfrm>
          <a:prstGeom prst="rect">
            <a:avLst/>
          </a:prstGeom>
        </p:spPr>
        <p:txBody>
          <a:bodyPr wrap="square">
            <a:spAutoFit/>
          </a:bodyPr>
          <a:lstStyle/>
          <a:p>
            <a:r>
              <a:rPr lang="de-DE" sz="28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Randomisierte Studie (Philadelphia, USA):</a:t>
            </a:r>
            <a:br>
              <a:rPr lang="de-DE" sz="28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8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Elektronische AKI-Warnsysteme im Krankenhaus</a:t>
            </a:r>
            <a:endParaRPr lang="de-DE" sz="2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hteck 1"/>
          <p:cNvSpPr/>
          <p:nvPr/>
        </p:nvSpPr>
        <p:spPr>
          <a:xfrm>
            <a:off x="4521200" y="0"/>
            <a:ext cx="4622800" cy="307777"/>
          </a:xfrm>
          <a:prstGeom prst="rect">
            <a:avLst/>
          </a:prstGeom>
        </p:spPr>
        <p:txBody>
          <a:bodyPr wrap="square">
            <a:spAutoFit/>
          </a:bodyPr>
          <a:lstStyle/>
          <a:p>
            <a:pPr algn="r">
              <a:defRPr/>
            </a:pPr>
            <a:r>
              <a:rPr lang="de-DE" sz="1400" dirty="0" smtClean="0">
                <a:solidFill>
                  <a:srgbClr val="FFFFFF"/>
                </a:solidFill>
                <a:latin typeface="Arial"/>
                <a:cs typeface="Arial"/>
              </a:rPr>
              <a:t>Wilson FP </a:t>
            </a:r>
            <a:r>
              <a:rPr lang="de-DE" sz="1400" dirty="0">
                <a:solidFill>
                  <a:srgbClr val="FFFFFF"/>
                </a:solidFill>
                <a:latin typeface="Arial"/>
                <a:cs typeface="Arial"/>
              </a:rPr>
              <a:t>et al. Lancet 2015; 385: 1966–74</a:t>
            </a:r>
            <a:endParaRPr lang="de-DE" sz="2800" dirty="0">
              <a:solidFill>
                <a:srgbClr val="FFFFFF"/>
              </a:solidFill>
              <a:latin typeface="Arial"/>
              <a:cs typeface="Arial"/>
            </a:endParaRPr>
          </a:p>
        </p:txBody>
      </p:sp>
      <p:sp>
        <p:nvSpPr>
          <p:cNvPr id="5" name="Textfeld 4"/>
          <p:cNvSpPr txBox="1"/>
          <p:nvPr/>
        </p:nvSpPr>
        <p:spPr>
          <a:xfrm>
            <a:off x="677334" y="1794932"/>
            <a:ext cx="6314549" cy="1938992"/>
          </a:xfrm>
          <a:prstGeom prst="rect">
            <a:avLst/>
          </a:prstGeom>
          <a:noFill/>
        </p:spPr>
        <p:txBody>
          <a:bodyPr wrap="none" rtlCol="0">
            <a:spAutoFit/>
          </a:bodyPr>
          <a:lstStyle/>
          <a:p>
            <a:pPr>
              <a:spcAft>
                <a:spcPts val="600"/>
              </a:spcAft>
            </a:pPr>
            <a:r>
              <a:rPr lang="de-DE" sz="2000" b="1" dirty="0" smtClean="0">
                <a:solidFill>
                  <a:srgbClr val="336699"/>
                </a:solidFill>
                <a:latin typeface="Arial" panose="020B0604020202020204" pitchFamily="34" charset="0"/>
                <a:cs typeface="Arial" panose="020B0604020202020204" pitchFamily="34" charset="0"/>
              </a:rPr>
              <a:t>Elektronische </a:t>
            </a:r>
            <a:r>
              <a:rPr lang="de-DE" sz="2000" b="1" dirty="0" err="1" smtClean="0">
                <a:solidFill>
                  <a:srgbClr val="336699"/>
                </a:solidFill>
                <a:latin typeface="Arial" panose="020B0604020202020204" pitchFamily="34" charset="0"/>
                <a:cs typeface="Arial" panose="020B0604020202020204" pitchFamily="34" charset="0"/>
              </a:rPr>
              <a:t>Alerts</a:t>
            </a:r>
            <a:r>
              <a:rPr lang="de-DE" sz="2000" b="1" dirty="0" smtClean="0">
                <a:solidFill>
                  <a:srgbClr val="336699"/>
                </a:solidFill>
                <a:latin typeface="Arial" panose="020B0604020202020204" pitchFamily="34" charset="0"/>
                <a:cs typeface="Arial" panose="020B0604020202020204" pitchFamily="34" charset="0"/>
              </a:rPr>
              <a:t>:</a:t>
            </a:r>
          </a:p>
          <a:p>
            <a:pPr marL="342900" indent="-342900">
              <a:spcAft>
                <a:spcPts val="600"/>
              </a:spcAft>
              <a:buFontTx/>
              <a:buChar char="-"/>
            </a:pPr>
            <a:r>
              <a:rPr lang="de-DE" sz="2000" b="1" dirty="0" smtClean="0">
                <a:solidFill>
                  <a:schemeClr val="accent4">
                    <a:lumMod val="10000"/>
                  </a:schemeClr>
                </a:solidFill>
                <a:latin typeface="Arial" panose="020B0604020202020204" pitchFamily="34" charset="0"/>
                <a:cs typeface="Arial" panose="020B0604020202020204" pitchFamily="34" charset="0"/>
              </a:rPr>
              <a:t>Ohne Verbesserung der klinischen Prognose</a:t>
            </a:r>
          </a:p>
          <a:p>
            <a:pPr marL="342900" indent="-342900">
              <a:spcAft>
                <a:spcPts val="600"/>
              </a:spcAft>
              <a:buFontTx/>
              <a:buChar char="-"/>
            </a:pPr>
            <a:r>
              <a:rPr lang="de-DE" sz="2000" b="1" dirty="0" smtClean="0">
                <a:solidFill>
                  <a:schemeClr val="accent4">
                    <a:lumMod val="10000"/>
                  </a:schemeClr>
                </a:solidFill>
                <a:latin typeface="Arial" panose="020B0604020202020204" pitchFamily="34" charset="0"/>
                <a:cs typeface="Arial" panose="020B0604020202020204" pitchFamily="34" charset="0"/>
              </a:rPr>
              <a:t>Ohne </a:t>
            </a:r>
            <a:r>
              <a:rPr lang="de-DE" sz="2000" b="1" dirty="0" err="1" smtClean="0">
                <a:solidFill>
                  <a:schemeClr val="accent4">
                    <a:lumMod val="10000"/>
                  </a:schemeClr>
                </a:solidFill>
                <a:latin typeface="Arial" panose="020B0604020202020204" pitchFamily="34" charset="0"/>
                <a:cs typeface="Arial" panose="020B0604020202020204" pitchFamily="34" charset="0"/>
              </a:rPr>
              <a:t>Einfluß</a:t>
            </a:r>
            <a:r>
              <a:rPr lang="de-DE" sz="2000" b="1" dirty="0" smtClean="0">
                <a:solidFill>
                  <a:schemeClr val="accent4">
                    <a:lumMod val="10000"/>
                  </a:schemeClr>
                </a:solidFill>
                <a:latin typeface="Arial" panose="020B0604020202020204" pitchFamily="34" charset="0"/>
                <a:cs typeface="Arial" panose="020B0604020202020204" pitchFamily="34" charset="0"/>
              </a:rPr>
              <a:t> auf </a:t>
            </a:r>
            <a:r>
              <a:rPr lang="de-DE" sz="2000" b="1" dirty="0" err="1" smtClean="0">
                <a:solidFill>
                  <a:schemeClr val="accent4">
                    <a:lumMod val="10000"/>
                  </a:schemeClr>
                </a:solidFill>
                <a:latin typeface="Arial" panose="020B0604020202020204" pitchFamily="34" charset="0"/>
                <a:cs typeface="Arial" panose="020B0604020202020204" pitchFamily="34" charset="0"/>
              </a:rPr>
              <a:t>nephroprotektive</a:t>
            </a:r>
            <a:r>
              <a:rPr lang="de-DE" sz="2000" b="1" dirty="0" smtClean="0">
                <a:solidFill>
                  <a:schemeClr val="accent4">
                    <a:lumMod val="10000"/>
                  </a:schemeClr>
                </a:solidFill>
                <a:latin typeface="Arial" panose="020B0604020202020204" pitchFamily="34" charset="0"/>
                <a:cs typeface="Arial" panose="020B0604020202020204" pitchFamily="34" charset="0"/>
              </a:rPr>
              <a:t> Maßnahmen</a:t>
            </a:r>
          </a:p>
          <a:p>
            <a:pPr marL="342900" indent="-342900">
              <a:spcAft>
                <a:spcPts val="600"/>
              </a:spcAft>
              <a:buFontTx/>
              <a:buChar char="-"/>
            </a:pPr>
            <a:r>
              <a:rPr lang="de-DE" sz="2000" b="1" dirty="0" smtClean="0">
                <a:solidFill>
                  <a:schemeClr val="accent4">
                    <a:lumMod val="10000"/>
                  </a:schemeClr>
                </a:solidFill>
                <a:latin typeface="Arial" panose="020B0604020202020204" pitchFamily="34" charset="0"/>
                <a:cs typeface="Arial" panose="020B0604020202020204" pitchFamily="34" charset="0"/>
              </a:rPr>
              <a:t>Ohne </a:t>
            </a:r>
            <a:r>
              <a:rPr lang="de-DE" sz="2000" b="1" dirty="0" err="1" smtClean="0">
                <a:solidFill>
                  <a:schemeClr val="accent4">
                    <a:lumMod val="10000"/>
                  </a:schemeClr>
                </a:solidFill>
                <a:latin typeface="Arial" panose="020B0604020202020204" pitchFamily="34" charset="0"/>
                <a:cs typeface="Arial" panose="020B0604020202020204" pitchFamily="34" charset="0"/>
              </a:rPr>
              <a:t>Einfluß</a:t>
            </a:r>
            <a:r>
              <a:rPr lang="de-DE" sz="2000" b="1" dirty="0" smtClean="0">
                <a:solidFill>
                  <a:schemeClr val="accent4">
                    <a:lumMod val="10000"/>
                  </a:schemeClr>
                </a:solidFill>
                <a:latin typeface="Arial" panose="020B0604020202020204" pitchFamily="34" charset="0"/>
                <a:cs typeface="Arial" panose="020B0604020202020204" pitchFamily="34" charset="0"/>
              </a:rPr>
              <a:t> auf weitere Diagnostik</a:t>
            </a:r>
          </a:p>
          <a:p>
            <a:pPr marL="342900" indent="-342900">
              <a:spcAft>
                <a:spcPts val="600"/>
              </a:spcAft>
              <a:buFontTx/>
              <a:buChar char="-"/>
            </a:pPr>
            <a:r>
              <a:rPr lang="de-DE" sz="2000" b="1" dirty="0" smtClean="0">
                <a:solidFill>
                  <a:schemeClr val="accent4">
                    <a:lumMod val="10000"/>
                  </a:schemeClr>
                </a:solidFill>
                <a:latin typeface="Arial" panose="020B0604020202020204" pitchFamily="34" charset="0"/>
                <a:cs typeface="Arial" panose="020B0604020202020204" pitchFamily="34" charset="0"/>
              </a:rPr>
              <a:t>Ohne </a:t>
            </a:r>
            <a:r>
              <a:rPr lang="de-DE" sz="2000" b="1" dirty="0" err="1" smtClean="0">
                <a:solidFill>
                  <a:schemeClr val="accent4">
                    <a:lumMod val="10000"/>
                  </a:schemeClr>
                </a:solidFill>
                <a:latin typeface="Arial" panose="020B0604020202020204" pitchFamily="34" charset="0"/>
                <a:cs typeface="Arial" panose="020B0604020202020204" pitchFamily="34" charset="0"/>
              </a:rPr>
              <a:t>Einfluß</a:t>
            </a:r>
            <a:r>
              <a:rPr lang="de-DE" sz="2000" b="1" dirty="0" smtClean="0">
                <a:solidFill>
                  <a:schemeClr val="accent4">
                    <a:lumMod val="10000"/>
                  </a:schemeClr>
                </a:solidFill>
                <a:latin typeface="Arial" panose="020B0604020202020204" pitchFamily="34" charset="0"/>
                <a:cs typeface="Arial" panose="020B0604020202020204" pitchFamily="34" charset="0"/>
              </a:rPr>
              <a:t> auf AKI-Dokumentation</a:t>
            </a:r>
            <a:endParaRPr lang="de-DE" sz="2000" b="1" dirty="0">
              <a:solidFill>
                <a:schemeClr val="accent4">
                  <a:lumMod val="10000"/>
                </a:schemeClr>
              </a:solidFill>
              <a:latin typeface="Arial" panose="020B0604020202020204" pitchFamily="34" charset="0"/>
              <a:cs typeface="Arial" panose="020B0604020202020204" pitchFamily="34" charset="0"/>
            </a:endParaRPr>
          </a:p>
        </p:txBody>
      </p:sp>
      <p:grpSp>
        <p:nvGrpSpPr>
          <p:cNvPr id="11" name="Gruppieren 10"/>
          <p:cNvGrpSpPr/>
          <p:nvPr/>
        </p:nvGrpSpPr>
        <p:grpSpPr>
          <a:xfrm>
            <a:off x="413566" y="3949625"/>
            <a:ext cx="8527236" cy="2023684"/>
            <a:chOff x="413566" y="3949625"/>
            <a:chExt cx="8527236" cy="2023684"/>
          </a:xfrm>
        </p:grpSpPr>
        <p:sp>
          <p:nvSpPr>
            <p:cNvPr id="10" name="Rechteck 9"/>
            <p:cNvSpPr/>
            <p:nvPr/>
          </p:nvSpPr>
          <p:spPr bwMode="auto">
            <a:xfrm>
              <a:off x="413566" y="3949625"/>
              <a:ext cx="8408701" cy="1011842"/>
            </a:xfrm>
            <a:prstGeom prst="rect">
              <a:avLst/>
            </a:prstGeom>
            <a:solidFill>
              <a:srgbClr val="336699"/>
            </a:solidFill>
            <a:ln w="12700" cap="flat" cmpd="sng" algn="ctr">
              <a:noFill/>
              <a:prstDash val="solid"/>
              <a:round/>
              <a:headEnd type="none" w="med" len="med"/>
              <a:tailEnd type="none" w="med" len="med"/>
            </a:ln>
            <a:effectLst>
              <a:outerShdw blurRad="50800" dist="38100" dir="8100000" algn="tr" rotWithShape="0">
                <a:prstClr val="black">
                  <a:alpha val="40000"/>
                </a:prstClr>
              </a:out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a:ln>
                  <a:noFill/>
                </a:ln>
                <a:solidFill>
                  <a:srgbClr val="000099"/>
                </a:solidFill>
                <a:effectLst/>
                <a:latin typeface="Times New Roman" charset="0"/>
                <a:ea typeface="ＭＳ Ｐゴシック" charset="0"/>
              </a:endParaRPr>
            </a:p>
          </p:txBody>
        </p:sp>
        <p:sp>
          <p:nvSpPr>
            <p:cNvPr id="12" name="Rechteck 11"/>
            <p:cNvSpPr/>
            <p:nvPr/>
          </p:nvSpPr>
          <p:spPr bwMode="auto">
            <a:xfrm>
              <a:off x="413566" y="4961467"/>
              <a:ext cx="8408701" cy="1011842"/>
            </a:xfrm>
            <a:prstGeom prst="rect">
              <a:avLst/>
            </a:prstGeom>
            <a:solidFill>
              <a:srgbClr val="003366"/>
            </a:solidFill>
            <a:ln w="12700" cap="flat" cmpd="sng" algn="ctr">
              <a:noFill/>
              <a:prstDash val="solid"/>
              <a:round/>
              <a:headEnd type="none" w="med" len="med"/>
              <a:tailEnd type="none" w="med" len="med"/>
            </a:ln>
            <a:effectLst>
              <a:outerShdw blurRad="50800" dist="38100" dir="8100000" algn="tr" rotWithShape="0">
                <a:prstClr val="black">
                  <a:alpha val="40000"/>
                </a:prstClr>
              </a:out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a:ln>
                  <a:noFill/>
                </a:ln>
                <a:solidFill>
                  <a:srgbClr val="000099"/>
                </a:solidFill>
                <a:effectLst/>
                <a:latin typeface="Times New Roman" charset="0"/>
                <a:ea typeface="ＭＳ Ｐゴシック" charset="0"/>
              </a:endParaRPr>
            </a:p>
          </p:txBody>
        </p:sp>
        <p:sp>
          <p:nvSpPr>
            <p:cNvPr id="8" name="Rechteck 7"/>
            <p:cNvSpPr/>
            <p:nvPr/>
          </p:nvSpPr>
          <p:spPr>
            <a:xfrm>
              <a:off x="413566" y="4017357"/>
              <a:ext cx="8527236" cy="176971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DE"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Einmalige </a:t>
              </a:r>
              <a:r>
                <a:rPr lang="de-D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bzw. passive Information über AKI </a:t>
              </a:r>
              <a:r>
                <a:rPr lang="de-DE"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ist unwirksam</a:t>
              </a:r>
              <a:r>
                <a:rPr lang="de-D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42900" indent="-342900">
                <a:spcAft>
                  <a:spcPts val="600"/>
                </a:spcAft>
                <a:buFont typeface="Arial" panose="020B0604020202020204" pitchFamily="34" charset="0"/>
                <a:buChar char="•"/>
              </a:pPr>
              <a:r>
                <a:rPr lang="de-DE" sz="2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Nephroprotektive</a:t>
              </a:r>
              <a:r>
                <a:rPr lang="de-DE"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Maßnahme bleiben auf niedrigem </a:t>
              </a:r>
              <a:r>
                <a:rPr lang="de-D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Niveau </a:t>
              </a:r>
              <a:endParaRPr lang="de-DE"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71463" indent="-271463">
                <a:spcAft>
                  <a:spcPts val="600"/>
                </a:spcAft>
              </a:pPr>
              <a:endParaRPr lang="de-DE"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anose="05000000000000000000" pitchFamily="2" charset="2"/>
              </a:endParaRPr>
            </a:p>
            <a:p>
              <a:pPr marL="271463" indent="-271463">
                <a:spcAft>
                  <a:spcPts val="600"/>
                </a:spcAft>
              </a:pPr>
              <a:r>
                <a:rPr lang="de-DE"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anose="05000000000000000000" pitchFamily="2" charset="2"/>
                </a:rPr>
                <a:t> </a:t>
              </a:r>
              <a:r>
                <a:rPr lang="de-DE"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Bedarf </a:t>
              </a:r>
              <a:r>
                <a:rPr lang="de-D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für ein AKI-Team mit </a:t>
              </a:r>
              <a:r>
                <a:rPr lang="de-DE"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Akutbehandlung + Nachbeobachtung </a:t>
              </a:r>
              <a:r>
                <a:rPr lang="de-D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über die Sektorengrenze </a:t>
              </a:r>
              <a:r>
                <a:rPr lang="de-DE"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hinaus</a:t>
              </a:r>
              <a:endParaRPr lang="de-D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1328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428034" name="Rectangle 2"/>
          <p:cNvSpPr>
            <a:spLocks noChangeArrowheads="1"/>
          </p:cNvSpPr>
          <p:nvPr/>
        </p:nvSpPr>
        <p:spPr bwMode="auto">
          <a:xfrm>
            <a:off x="0" y="2"/>
            <a:ext cx="9144000" cy="1484313"/>
          </a:xfrm>
          <a:prstGeom prst="rect">
            <a:avLst/>
          </a:prstGeom>
          <a:solidFill>
            <a:srgbClr val="33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anchor="ctr"/>
          <a:lstStyle/>
          <a:p>
            <a:pPr algn="ctr" fontAlgn="base">
              <a:spcBef>
                <a:spcPct val="0"/>
              </a:spcBef>
              <a:spcAft>
                <a:spcPct val="0"/>
              </a:spcAft>
            </a:pPr>
            <a:endParaRPr lang="de-DE" sz="2800" b="1" i="1" smtClean="0">
              <a:solidFill>
                <a:srgbClr val="FFFFFF"/>
              </a:solidFill>
            </a:endParaRPr>
          </a:p>
        </p:txBody>
      </p:sp>
      <p:sp>
        <p:nvSpPr>
          <p:cNvPr id="428035" name="Rectangle 3"/>
          <p:cNvSpPr>
            <a:spLocks noChangeArrowheads="1"/>
          </p:cNvSpPr>
          <p:nvPr/>
        </p:nvSpPr>
        <p:spPr bwMode="auto">
          <a:xfrm>
            <a:off x="681038" y="404815"/>
            <a:ext cx="26196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sz="3200" b="1" i="1" smtClean="0">
                <a:solidFill>
                  <a:srgbClr val="FFFFFF"/>
                </a:solidFill>
              </a:rPr>
              <a:t>Quintessenz</a:t>
            </a:r>
          </a:p>
        </p:txBody>
      </p:sp>
      <p:sp>
        <p:nvSpPr>
          <p:cNvPr id="428036" name="Text Box 4"/>
          <p:cNvSpPr txBox="1">
            <a:spLocks noChangeArrowheads="1"/>
          </p:cNvSpPr>
          <p:nvPr/>
        </p:nvSpPr>
        <p:spPr bwMode="auto">
          <a:xfrm>
            <a:off x="736601" y="2060575"/>
            <a:ext cx="8156575"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73050" indent="-27305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fontAlgn="base">
              <a:spcBef>
                <a:spcPct val="0"/>
              </a:spcBef>
              <a:spcAft>
                <a:spcPct val="75000"/>
              </a:spcAft>
              <a:buFontTx/>
              <a:buChar char="•"/>
            </a:pPr>
            <a:r>
              <a:rPr lang="de-DE" sz="2800" b="1" dirty="0" smtClean="0">
                <a:solidFill>
                  <a:srgbClr val="FFFFFF"/>
                </a:solidFill>
                <a:effectLst>
                  <a:outerShdw blurRad="38100" dist="38100" dir="2700000" algn="tl">
                    <a:srgbClr val="000000">
                      <a:alpha val="43137"/>
                    </a:srgbClr>
                  </a:outerShdw>
                </a:effectLst>
              </a:rPr>
              <a:t>Unzureichende AKI-Versorgung</a:t>
            </a:r>
          </a:p>
          <a:p>
            <a:pPr fontAlgn="base">
              <a:spcBef>
                <a:spcPct val="0"/>
              </a:spcBef>
              <a:spcAft>
                <a:spcPct val="75000"/>
              </a:spcAft>
              <a:buFontTx/>
              <a:buChar char="•"/>
            </a:pPr>
            <a:r>
              <a:rPr lang="de-DE" sz="2800" b="1" dirty="0" smtClean="0">
                <a:solidFill>
                  <a:srgbClr val="FFFFFF"/>
                </a:solidFill>
                <a:effectLst>
                  <a:outerShdw blurRad="38100" dist="38100" dir="2700000" algn="tl">
                    <a:srgbClr val="000000">
                      <a:alpha val="43137"/>
                    </a:srgbClr>
                  </a:outerShdw>
                </a:effectLst>
              </a:rPr>
              <a:t>Elektronische Warnsysteme allein sind nicht die Lösung!</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0004" y="2"/>
            <a:ext cx="2223996" cy="1484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940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80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80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2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2083" name="Rectangle 3"/>
          <p:cNvSpPr>
            <a:spLocks noChangeArrowheads="1"/>
          </p:cNvSpPr>
          <p:nvPr/>
        </p:nvSpPr>
        <p:spPr bwMode="auto">
          <a:xfrm>
            <a:off x="1042989" y="2349502"/>
            <a:ext cx="6985000" cy="1871663"/>
          </a:xfrm>
          <a:prstGeom prst="rect">
            <a:avLst/>
          </a:prstGeom>
          <a:solidFill>
            <a:srgbClr val="161645">
              <a:alpha val="80000"/>
            </a:srgbClr>
          </a:solidFill>
          <a:ln>
            <a:noFill/>
          </a:ln>
          <a:effectLst/>
        </p:spPr>
        <p:txBody>
          <a:bodyPr wrap="none" anchor="ctr"/>
          <a:lstStyle/>
          <a:p>
            <a:pPr algn="ctr" fontAlgn="base">
              <a:spcBef>
                <a:spcPct val="0"/>
              </a:spcBef>
              <a:spcAft>
                <a:spcPct val="0"/>
              </a:spcAft>
            </a:pPr>
            <a:endParaRPr lang="de-DE">
              <a:solidFill>
                <a:srgbClr val="000000"/>
              </a:solidFill>
            </a:endParaRPr>
          </a:p>
        </p:txBody>
      </p:sp>
      <p:sp>
        <p:nvSpPr>
          <p:cNvPr id="302084" name="Text Box 4"/>
          <p:cNvSpPr txBox="1">
            <a:spLocks noChangeArrowheads="1"/>
          </p:cNvSpPr>
          <p:nvPr/>
        </p:nvSpPr>
        <p:spPr bwMode="auto">
          <a:xfrm>
            <a:off x="1403350" y="2603052"/>
            <a:ext cx="6408738" cy="132343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0"/>
              </a:spcBef>
              <a:spcAft>
                <a:spcPct val="0"/>
              </a:spcAft>
            </a:pPr>
            <a:r>
              <a:rPr lang="de-DE" sz="4000" b="1" dirty="0" smtClean="0">
                <a:solidFill>
                  <a:srgbClr val="FFFFFF"/>
                </a:solidFill>
              </a:rPr>
              <a:t>Chronische Niereninsuffizienz</a:t>
            </a:r>
          </a:p>
        </p:txBody>
      </p:sp>
    </p:spTree>
    <p:extLst>
      <p:ext uri="{BB962C8B-B14F-4D97-AF65-F5344CB8AC3E}">
        <p14:creationId xmlns:p14="http://schemas.microsoft.com/office/powerpoint/2010/main" val="3676840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251520" y="719849"/>
          <a:ext cx="8611344" cy="6122127"/>
        </p:xfrm>
        <a:graphic>
          <a:graphicData uri="http://schemas.openxmlformats.org/presentationml/2006/ole">
            <mc:AlternateContent xmlns:mc="http://schemas.openxmlformats.org/markup-compatibility/2006">
              <mc:Choice xmlns:v="urn:schemas-microsoft-com:vml" Requires="v">
                <p:oleObj spid="_x0000_s54322" name="Image" r:id="rId3" imgW="9752040" imgH="6933240" progId="Photoshop.Image.7">
                  <p:embed/>
                </p:oleObj>
              </mc:Choice>
              <mc:Fallback>
                <p:oleObj name="Image" r:id="rId3" imgW="9752040" imgH="6933240" progId="Photoshop.Image.7">
                  <p:embed/>
                  <p:pic>
                    <p:nvPicPr>
                      <p:cNvPr id="0" name=""/>
                      <p:cNvPicPr/>
                      <p:nvPr/>
                    </p:nvPicPr>
                    <p:blipFill>
                      <a:blip r:embed="rId4"/>
                      <a:stretch>
                        <a:fillRect/>
                      </a:stretch>
                    </p:blipFill>
                    <p:spPr>
                      <a:xfrm>
                        <a:off x="251520" y="719849"/>
                        <a:ext cx="8611344" cy="6122127"/>
                      </a:xfrm>
                      <a:prstGeom prst="rect">
                        <a:avLst/>
                      </a:prstGeom>
                    </p:spPr>
                  </p:pic>
                </p:oleObj>
              </mc:Fallback>
            </mc:AlternateContent>
          </a:graphicData>
        </a:graphic>
      </p:graphicFrame>
      <p:sp>
        <p:nvSpPr>
          <p:cNvPr id="5" name="Rechteck 4"/>
          <p:cNvSpPr/>
          <p:nvPr/>
        </p:nvSpPr>
        <p:spPr>
          <a:xfrm>
            <a:off x="0" y="0"/>
            <a:ext cx="9144000" cy="7198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6" name="Textfeld 5"/>
          <p:cNvSpPr txBox="1"/>
          <p:nvPr/>
        </p:nvSpPr>
        <p:spPr>
          <a:xfrm>
            <a:off x="1115616" y="81347"/>
            <a:ext cx="7581178" cy="523220"/>
          </a:xfrm>
          <a:prstGeom prst="rect">
            <a:avLst/>
          </a:prstGeom>
          <a:noFill/>
        </p:spPr>
        <p:txBody>
          <a:bodyPr wrap="none" rtlCol="0">
            <a:spAutoFit/>
          </a:bodyPr>
          <a:lstStyle/>
          <a:p>
            <a:r>
              <a:rPr lang="de-DE" sz="2800" b="1" dirty="0">
                <a:solidFill>
                  <a:prstClr val="white"/>
                </a:solidFill>
                <a:effectLst>
                  <a:outerShdw blurRad="38100" dist="38100" dir="2700000" algn="tl">
                    <a:srgbClr val="000000">
                      <a:alpha val="43137"/>
                    </a:srgbClr>
                  </a:outerShdw>
                </a:effectLst>
              </a:rPr>
              <a:t>CKD-Stadium und Überweisung zum </a:t>
            </a:r>
            <a:r>
              <a:rPr lang="de-DE" sz="2800" b="1" dirty="0" err="1">
                <a:solidFill>
                  <a:prstClr val="white"/>
                </a:solidFill>
                <a:effectLst>
                  <a:outerShdw blurRad="38100" dist="38100" dir="2700000" algn="tl">
                    <a:srgbClr val="000000">
                      <a:alpha val="43137"/>
                    </a:srgbClr>
                  </a:outerShdw>
                </a:effectLst>
              </a:rPr>
              <a:t>Nephrologen</a:t>
            </a:r>
            <a:endParaRPr lang="de-DE" sz="2800" b="1" dirty="0">
              <a:solidFill>
                <a:prstClr val="white"/>
              </a:solidFill>
              <a:effectLst>
                <a:outerShdw blurRad="38100" dist="38100" dir="2700000" algn="tl">
                  <a:srgbClr val="000000">
                    <a:alpha val="43137"/>
                  </a:srgbClr>
                </a:outerShdw>
              </a:effectLst>
            </a:endParaRPr>
          </a:p>
        </p:txBody>
      </p:sp>
      <p:sp>
        <p:nvSpPr>
          <p:cNvPr id="7" name="Textfeld 6"/>
          <p:cNvSpPr txBox="1"/>
          <p:nvPr/>
        </p:nvSpPr>
        <p:spPr>
          <a:xfrm>
            <a:off x="539552" y="1421442"/>
            <a:ext cx="2255746" cy="646331"/>
          </a:xfrm>
          <a:prstGeom prst="rect">
            <a:avLst/>
          </a:prstGeom>
          <a:noFill/>
        </p:spPr>
        <p:txBody>
          <a:bodyPr wrap="none" rtlCol="0">
            <a:spAutoFit/>
          </a:bodyPr>
          <a:lstStyle/>
          <a:p>
            <a:r>
              <a:rPr lang="de-DE" dirty="0">
                <a:solidFill>
                  <a:prstClr val="black"/>
                </a:solidFill>
              </a:rPr>
              <a:t>KDIGO-Leitlinien 2013</a:t>
            </a:r>
          </a:p>
          <a:p>
            <a:r>
              <a:rPr lang="de-DE" dirty="0">
                <a:solidFill>
                  <a:prstClr val="black"/>
                </a:solidFill>
              </a:rPr>
              <a:t>www.kdigo.org</a:t>
            </a:r>
          </a:p>
        </p:txBody>
      </p:sp>
    </p:spTree>
    <p:extLst>
      <p:ext uri="{BB962C8B-B14F-4D97-AF65-F5344CB8AC3E}">
        <p14:creationId xmlns:p14="http://schemas.microsoft.com/office/powerpoint/2010/main" val="319617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9144000" cy="11853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6" name="Textfeld 5"/>
          <p:cNvSpPr txBox="1"/>
          <p:nvPr/>
        </p:nvSpPr>
        <p:spPr>
          <a:xfrm>
            <a:off x="1640550" y="494370"/>
            <a:ext cx="6571607" cy="523220"/>
          </a:xfrm>
          <a:prstGeom prst="rect">
            <a:avLst/>
          </a:prstGeom>
          <a:noFill/>
        </p:spPr>
        <p:txBody>
          <a:bodyPr wrap="none" rtlCol="0">
            <a:spAutoFit/>
          </a:bodyPr>
          <a:lstStyle/>
          <a:p>
            <a:r>
              <a:rPr lang="de-DE" sz="2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Todesursachen je nach CKD-Stadium</a:t>
            </a:r>
            <a:endParaRPr lang="de-DE" sz="28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hteck 7"/>
          <p:cNvSpPr/>
          <p:nvPr/>
        </p:nvSpPr>
        <p:spPr>
          <a:xfrm>
            <a:off x="4471181" y="18850"/>
            <a:ext cx="4672819" cy="307777"/>
          </a:xfrm>
          <a:prstGeom prst="rect">
            <a:avLst/>
          </a:prstGeom>
        </p:spPr>
        <p:txBody>
          <a:bodyPr wrap="none">
            <a:spAutoFit/>
          </a:bodyPr>
          <a:lstStyle/>
          <a:p>
            <a:pPr algn="r">
              <a:defRPr/>
            </a:pPr>
            <a:r>
              <a:rPr lang="da-DK" sz="1400" dirty="0" smtClean="0">
                <a:solidFill>
                  <a:srgbClr val="FFFFFF"/>
                </a:solidFill>
                <a:latin typeface="Arial"/>
                <a:cs typeface="Arial"/>
              </a:rPr>
              <a:t>Thompson S et al, J Am Soc Nephrol 2015; 26: im Druck</a:t>
            </a:r>
            <a:endParaRPr lang="da-DK" sz="1400" dirty="0">
              <a:solidFill>
                <a:srgbClr val="FFFFFF"/>
              </a:solidFill>
              <a:latin typeface="Arial"/>
              <a:cs typeface="Arial"/>
            </a:endParaRPr>
          </a:p>
        </p:txBody>
      </p:sp>
      <p:sp>
        <p:nvSpPr>
          <p:cNvPr id="9" name="Textfeld 8"/>
          <p:cNvSpPr txBox="1"/>
          <p:nvPr/>
        </p:nvSpPr>
        <p:spPr>
          <a:xfrm>
            <a:off x="897466" y="1622683"/>
            <a:ext cx="541867" cy="467782"/>
          </a:xfrm>
          <a:prstGeom prst="rect">
            <a:avLst/>
          </a:prstGeom>
          <a:solidFill>
            <a:schemeClr val="bg1"/>
          </a:solidFill>
        </p:spPr>
        <p:txBody>
          <a:bodyPr wrap="square" rtlCol="0">
            <a:spAutoFit/>
          </a:bodyPr>
          <a:lstStyle/>
          <a:p>
            <a:r>
              <a:rPr lang="de-DE" sz="2000" dirty="0" smtClean="0"/>
              <a:t>0</a:t>
            </a:r>
            <a:endParaRPr lang="de-DE" sz="2000" dirty="0"/>
          </a:p>
        </p:txBody>
      </p:sp>
      <p:sp>
        <p:nvSpPr>
          <p:cNvPr id="10" name="Textfeld 9"/>
          <p:cNvSpPr txBox="1"/>
          <p:nvPr/>
        </p:nvSpPr>
        <p:spPr>
          <a:xfrm>
            <a:off x="2760133" y="1622683"/>
            <a:ext cx="541867" cy="467782"/>
          </a:xfrm>
          <a:prstGeom prst="rect">
            <a:avLst/>
          </a:prstGeom>
          <a:solidFill>
            <a:schemeClr val="bg1"/>
          </a:solidFill>
        </p:spPr>
        <p:txBody>
          <a:bodyPr wrap="square" rtlCol="0">
            <a:spAutoFit/>
          </a:bodyPr>
          <a:lstStyle/>
          <a:p>
            <a:r>
              <a:rPr lang="de-DE" sz="2000" dirty="0" smtClean="0"/>
              <a:t>25</a:t>
            </a:r>
            <a:endParaRPr lang="de-DE" sz="2000" dirty="0"/>
          </a:p>
        </p:txBody>
      </p:sp>
      <p:sp>
        <p:nvSpPr>
          <p:cNvPr id="11" name="Textfeld 10"/>
          <p:cNvSpPr txBox="1"/>
          <p:nvPr/>
        </p:nvSpPr>
        <p:spPr>
          <a:xfrm>
            <a:off x="4688550" y="1622683"/>
            <a:ext cx="541867" cy="467782"/>
          </a:xfrm>
          <a:prstGeom prst="rect">
            <a:avLst/>
          </a:prstGeom>
          <a:solidFill>
            <a:schemeClr val="bg1"/>
          </a:solidFill>
        </p:spPr>
        <p:txBody>
          <a:bodyPr wrap="square" rtlCol="0">
            <a:spAutoFit/>
          </a:bodyPr>
          <a:lstStyle/>
          <a:p>
            <a:r>
              <a:rPr lang="de-DE" sz="2000" dirty="0" smtClean="0"/>
              <a:t>50</a:t>
            </a:r>
            <a:endParaRPr lang="de-DE" sz="2000" dirty="0"/>
          </a:p>
        </p:txBody>
      </p:sp>
      <p:sp>
        <p:nvSpPr>
          <p:cNvPr id="12" name="Textfeld 11"/>
          <p:cNvSpPr txBox="1"/>
          <p:nvPr/>
        </p:nvSpPr>
        <p:spPr>
          <a:xfrm>
            <a:off x="6616967" y="1622683"/>
            <a:ext cx="541867" cy="467782"/>
          </a:xfrm>
          <a:prstGeom prst="rect">
            <a:avLst/>
          </a:prstGeom>
          <a:solidFill>
            <a:schemeClr val="bg1"/>
          </a:solidFill>
        </p:spPr>
        <p:txBody>
          <a:bodyPr wrap="square" rtlCol="0">
            <a:spAutoFit/>
          </a:bodyPr>
          <a:lstStyle/>
          <a:p>
            <a:r>
              <a:rPr lang="de-DE" sz="2000" dirty="0" smtClean="0"/>
              <a:t>75</a:t>
            </a:r>
            <a:endParaRPr lang="de-DE" sz="2000" dirty="0"/>
          </a:p>
        </p:txBody>
      </p:sp>
      <p:sp>
        <p:nvSpPr>
          <p:cNvPr id="13" name="Textfeld 12"/>
          <p:cNvSpPr txBox="1"/>
          <p:nvPr/>
        </p:nvSpPr>
        <p:spPr>
          <a:xfrm>
            <a:off x="8396950" y="1622683"/>
            <a:ext cx="747050" cy="467782"/>
          </a:xfrm>
          <a:prstGeom prst="rect">
            <a:avLst/>
          </a:prstGeom>
          <a:solidFill>
            <a:schemeClr val="bg1"/>
          </a:solidFill>
        </p:spPr>
        <p:txBody>
          <a:bodyPr wrap="square" rtlCol="0">
            <a:spAutoFit/>
          </a:bodyPr>
          <a:lstStyle/>
          <a:p>
            <a:r>
              <a:rPr lang="de-DE" sz="2000" dirty="0" smtClean="0"/>
              <a:t>100</a:t>
            </a:r>
            <a:endParaRPr lang="de-DE" sz="2000" dirty="0"/>
          </a:p>
        </p:txBody>
      </p:sp>
      <p:sp>
        <p:nvSpPr>
          <p:cNvPr id="14" name="Textfeld 13"/>
          <p:cNvSpPr txBox="1"/>
          <p:nvPr/>
        </p:nvSpPr>
        <p:spPr>
          <a:xfrm>
            <a:off x="353616" y="5899154"/>
            <a:ext cx="541867" cy="467782"/>
          </a:xfrm>
          <a:prstGeom prst="rect">
            <a:avLst/>
          </a:prstGeom>
          <a:noFill/>
        </p:spPr>
        <p:txBody>
          <a:bodyPr wrap="square" rtlCol="0">
            <a:spAutoFit/>
          </a:bodyPr>
          <a:lstStyle/>
          <a:p>
            <a:pPr algn="r"/>
            <a:r>
              <a:rPr lang="de-DE" sz="2000" dirty="0" smtClean="0"/>
              <a:t>0</a:t>
            </a:r>
            <a:endParaRPr lang="de-DE" sz="2000" dirty="0"/>
          </a:p>
        </p:txBody>
      </p:sp>
      <p:sp>
        <p:nvSpPr>
          <p:cNvPr id="15" name="Textfeld 14"/>
          <p:cNvSpPr txBox="1"/>
          <p:nvPr/>
        </p:nvSpPr>
        <p:spPr>
          <a:xfrm>
            <a:off x="353616" y="5019304"/>
            <a:ext cx="541867" cy="467782"/>
          </a:xfrm>
          <a:prstGeom prst="rect">
            <a:avLst/>
          </a:prstGeom>
          <a:noFill/>
        </p:spPr>
        <p:txBody>
          <a:bodyPr wrap="square" rtlCol="0">
            <a:spAutoFit/>
          </a:bodyPr>
          <a:lstStyle/>
          <a:p>
            <a:pPr algn="r"/>
            <a:r>
              <a:rPr lang="de-DE" sz="2000" dirty="0" smtClean="0"/>
              <a:t>25</a:t>
            </a:r>
            <a:endParaRPr lang="de-DE" sz="2000" dirty="0"/>
          </a:p>
        </p:txBody>
      </p:sp>
      <p:sp>
        <p:nvSpPr>
          <p:cNvPr id="16" name="Textfeld 15"/>
          <p:cNvSpPr txBox="1"/>
          <p:nvPr/>
        </p:nvSpPr>
        <p:spPr>
          <a:xfrm>
            <a:off x="321733" y="4052205"/>
            <a:ext cx="541867" cy="467782"/>
          </a:xfrm>
          <a:prstGeom prst="rect">
            <a:avLst/>
          </a:prstGeom>
          <a:noFill/>
        </p:spPr>
        <p:txBody>
          <a:bodyPr wrap="square" rtlCol="0">
            <a:spAutoFit/>
          </a:bodyPr>
          <a:lstStyle/>
          <a:p>
            <a:pPr algn="r"/>
            <a:r>
              <a:rPr lang="de-DE" sz="2000" dirty="0" smtClean="0"/>
              <a:t>50</a:t>
            </a:r>
            <a:endParaRPr lang="de-DE" sz="2000" dirty="0"/>
          </a:p>
        </p:txBody>
      </p:sp>
      <p:sp>
        <p:nvSpPr>
          <p:cNvPr id="17" name="Textfeld 16"/>
          <p:cNvSpPr txBox="1"/>
          <p:nvPr/>
        </p:nvSpPr>
        <p:spPr>
          <a:xfrm>
            <a:off x="321732" y="3144499"/>
            <a:ext cx="541867" cy="467782"/>
          </a:xfrm>
          <a:prstGeom prst="rect">
            <a:avLst/>
          </a:prstGeom>
          <a:noFill/>
        </p:spPr>
        <p:txBody>
          <a:bodyPr wrap="square" rtlCol="0">
            <a:spAutoFit/>
          </a:bodyPr>
          <a:lstStyle/>
          <a:p>
            <a:pPr algn="r"/>
            <a:r>
              <a:rPr lang="de-DE" sz="2000" dirty="0" smtClean="0"/>
              <a:t>75</a:t>
            </a:r>
            <a:endParaRPr lang="de-DE" sz="2000" dirty="0"/>
          </a:p>
        </p:txBody>
      </p:sp>
      <p:sp>
        <p:nvSpPr>
          <p:cNvPr id="18" name="Textfeld 17"/>
          <p:cNvSpPr txBox="1"/>
          <p:nvPr/>
        </p:nvSpPr>
        <p:spPr>
          <a:xfrm>
            <a:off x="152398" y="2234888"/>
            <a:ext cx="726151" cy="467782"/>
          </a:xfrm>
          <a:prstGeom prst="rect">
            <a:avLst/>
          </a:prstGeom>
          <a:noFill/>
        </p:spPr>
        <p:txBody>
          <a:bodyPr wrap="square" rtlCol="0">
            <a:spAutoFit/>
          </a:bodyPr>
          <a:lstStyle/>
          <a:p>
            <a:pPr algn="r"/>
            <a:r>
              <a:rPr lang="de-DE" sz="2000" dirty="0" smtClean="0"/>
              <a:t>100</a:t>
            </a:r>
            <a:endParaRPr lang="de-DE" sz="2000" dirty="0"/>
          </a:p>
        </p:txBody>
      </p:sp>
      <p:sp>
        <p:nvSpPr>
          <p:cNvPr id="19" name="Textfeld 18"/>
          <p:cNvSpPr txBox="1"/>
          <p:nvPr/>
        </p:nvSpPr>
        <p:spPr>
          <a:xfrm rot="16200000">
            <a:off x="-1485435" y="4413658"/>
            <a:ext cx="3506445" cy="400110"/>
          </a:xfrm>
          <a:prstGeom prst="rect">
            <a:avLst/>
          </a:prstGeom>
          <a:noFill/>
        </p:spPr>
        <p:txBody>
          <a:bodyPr wrap="square" rtlCol="0">
            <a:spAutoFit/>
          </a:bodyPr>
          <a:lstStyle/>
          <a:p>
            <a:pPr algn="r"/>
            <a:r>
              <a:rPr lang="de-DE" sz="2000" b="1" dirty="0" smtClean="0"/>
              <a:t>Prozent der Todesfälle</a:t>
            </a:r>
            <a:endParaRPr lang="de-DE" sz="2000" b="1" dirty="0"/>
          </a:p>
        </p:txBody>
      </p:sp>
      <p:sp>
        <p:nvSpPr>
          <p:cNvPr id="20" name="Textfeld 19"/>
          <p:cNvSpPr txBox="1"/>
          <p:nvPr/>
        </p:nvSpPr>
        <p:spPr>
          <a:xfrm>
            <a:off x="1439333" y="1291670"/>
            <a:ext cx="7112000" cy="461665"/>
          </a:xfrm>
          <a:prstGeom prst="rect">
            <a:avLst/>
          </a:prstGeom>
          <a:noFill/>
        </p:spPr>
        <p:txBody>
          <a:bodyPr wrap="square" rtlCol="0">
            <a:spAutoFit/>
          </a:bodyPr>
          <a:lstStyle/>
          <a:p>
            <a:pPr algn="r"/>
            <a:r>
              <a:rPr lang="de-DE" sz="2400" b="1" dirty="0" smtClean="0"/>
              <a:t>81.064 Todesfälle in Alberta, Kanada 2002-2009 [%]</a:t>
            </a:r>
            <a:endParaRPr lang="de-DE" sz="2400" b="1" dirty="0"/>
          </a:p>
        </p:txBody>
      </p:sp>
      <p:graphicFrame>
        <p:nvGraphicFramePr>
          <p:cNvPr id="21" name="Objekt 20"/>
          <p:cNvGraphicFramePr>
            <a:graphicFrameLocks noChangeAspect="1"/>
          </p:cNvGraphicFramePr>
          <p:nvPr>
            <p:extLst>
              <p:ext uri="{D42A27DB-BD31-4B8C-83A1-F6EECF244321}">
                <p14:modId xmlns:p14="http://schemas.microsoft.com/office/powerpoint/2010/main" val="158704251"/>
              </p:ext>
            </p:extLst>
          </p:nvPr>
        </p:nvGraphicFramePr>
        <p:xfrm>
          <a:off x="895483" y="1971934"/>
          <a:ext cx="7934325" cy="4309628"/>
        </p:xfrm>
        <a:graphic>
          <a:graphicData uri="http://schemas.openxmlformats.org/presentationml/2006/ole">
            <mc:AlternateContent xmlns:mc="http://schemas.openxmlformats.org/markup-compatibility/2006">
              <mc:Choice xmlns:v="urn:schemas-microsoft-com:vml" Requires="v">
                <p:oleObj spid="_x0000_s61451" name="Image" r:id="rId3" imgW="10577520" imgH="4914000" progId="Photoshop.Image.7">
                  <p:embed/>
                </p:oleObj>
              </mc:Choice>
              <mc:Fallback>
                <p:oleObj name="Image" r:id="rId3" imgW="10577520" imgH="4914000" progId="Photoshop.Image.7">
                  <p:embed/>
                  <p:pic>
                    <p:nvPicPr>
                      <p:cNvPr id="0" name=""/>
                      <p:cNvPicPr/>
                      <p:nvPr/>
                    </p:nvPicPr>
                    <p:blipFill>
                      <a:blip r:embed="rId4"/>
                      <a:stretch>
                        <a:fillRect/>
                      </a:stretch>
                    </p:blipFill>
                    <p:spPr>
                      <a:xfrm>
                        <a:off x="895483" y="1971934"/>
                        <a:ext cx="7934325" cy="4309628"/>
                      </a:xfrm>
                      <a:prstGeom prst="rect">
                        <a:avLst/>
                      </a:prstGeom>
                    </p:spPr>
                  </p:pic>
                </p:oleObj>
              </mc:Fallback>
            </mc:AlternateContent>
          </a:graphicData>
        </a:graphic>
      </p:graphicFrame>
      <p:sp>
        <p:nvSpPr>
          <p:cNvPr id="22" name="Textfeld 21"/>
          <p:cNvSpPr txBox="1"/>
          <p:nvPr/>
        </p:nvSpPr>
        <p:spPr>
          <a:xfrm>
            <a:off x="5908034" y="5271186"/>
            <a:ext cx="1760738" cy="467782"/>
          </a:xfrm>
          <a:prstGeom prst="rect">
            <a:avLst/>
          </a:prstGeom>
          <a:solidFill>
            <a:schemeClr val="bg1"/>
          </a:solidFill>
        </p:spPr>
        <p:txBody>
          <a:bodyPr wrap="none" rtlCol="0">
            <a:spAutoFit/>
          </a:bodyPr>
          <a:lstStyle/>
          <a:p>
            <a:r>
              <a:rPr lang="de-DE" sz="2000" b="1" dirty="0" smtClean="0">
                <a:solidFill>
                  <a:schemeClr val="accent2">
                    <a:lumMod val="75000"/>
                  </a:schemeClr>
                </a:solidFill>
              </a:rPr>
              <a:t>Kardiovaskulär</a:t>
            </a:r>
            <a:endParaRPr lang="de-DE" sz="2000" b="1" dirty="0">
              <a:solidFill>
                <a:schemeClr val="accent2">
                  <a:lumMod val="75000"/>
                </a:schemeClr>
              </a:solidFill>
            </a:endParaRPr>
          </a:p>
        </p:txBody>
      </p:sp>
      <p:sp>
        <p:nvSpPr>
          <p:cNvPr id="23" name="Textfeld 22"/>
          <p:cNvSpPr txBox="1"/>
          <p:nvPr/>
        </p:nvSpPr>
        <p:spPr>
          <a:xfrm>
            <a:off x="3321854" y="4032403"/>
            <a:ext cx="1266693" cy="467782"/>
          </a:xfrm>
          <a:prstGeom prst="rect">
            <a:avLst/>
          </a:prstGeom>
          <a:solidFill>
            <a:schemeClr val="bg1"/>
          </a:solidFill>
        </p:spPr>
        <p:txBody>
          <a:bodyPr wrap="none" rtlCol="0">
            <a:spAutoFit/>
          </a:bodyPr>
          <a:lstStyle/>
          <a:p>
            <a:r>
              <a:rPr lang="de-DE" sz="2000" b="1" dirty="0" err="1" smtClean="0">
                <a:solidFill>
                  <a:schemeClr val="accent6">
                    <a:lumMod val="75000"/>
                  </a:schemeClr>
                </a:solidFill>
              </a:rPr>
              <a:t>Malignom</a:t>
            </a:r>
            <a:endParaRPr lang="de-DE" sz="2000" b="1" dirty="0">
              <a:solidFill>
                <a:schemeClr val="accent6">
                  <a:lumMod val="75000"/>
                </a:schemeClr>
              </a:solidFill>
            </a:endParaRPr>
          </a:p>
        </p:txBody>
      </p:sp>
      <p:sp>
        <p:nvSpPr>
          <p:cNvPr id="24" name="Textfeld 23"/>
          <p:cNvSpPr txBox="1"/>
          <p:nvPr/>
        </p:nvSpPr>
        <p:spPr>
          <a:xfrm>
            <a:off x="3421857" y="2790270"/>
            <a:ext cx="935192" cy="467782"/>
          </a:xfrm>
          <a:prstGeom prst="rect">
            <a:avLst/>
          </a:prstGeom>
          <a:solidFill>
            <a:schemeClr val="bg1"/>
          </a:solidFill>
        </p:spPr>
        <p:txBody>
          <a:bodyPr wrap="none" rtlCol="0">
            <a:spAutoFit/>
          </a:bodyPr>
          <a:lstStyle/>
          <a:p>
            <a:r>
              <a:rPr lang="de-DE" sz="2000" b="1" dirty="0" smtClean="0">
                <a:solidFill>
                  <a:srgbClr val="00B050"/>
                </a:solidFill>
              </a:rPr>
              <a:t>andere</a:t>
            </a:r>
            <a:endParaRPr lang="de-DE" sz="2000" b="1" dirty="0">
              <a:solidFill>
                <a:srgbClr val="00B050"/>
              </a:solidFill>
            </a:endParaRPr>
          </a:p>
        </p:txBody>
      </p:sp>
      <p:sp>
        <p:nvSpPr>
          <p:cNvPr id="25" name="Textfeld 24"/>
          <p:cNvSpPr txBox="1"/>
          <p:nvPr/>
        </p:nvSpPr>
        <p:spPr>
          <a:xfrm>
            <a:off x="7007444" y="3892856"/>
            <a:ext cx="1145763" cy="467782"/>
          </a:xfrm>
          <a:prstGeom prst="rect">
            <a:avLst/>
          </a:prstGeom>
          <a:noFill/>
        </p:spPr>
        <p:txBody>
          <a:bodyPr wrap="none" rtlCol="0">
            <a:spAutoFit/>
          </a:bodyPr>
          <a:lstStyle/>
          <a:p>
            <a:r>
              <a:rPr lang="de-DE" sz="2000" b="1" dirty="0" smtClean="0">
                <a:solidFill>
                  <a:schemeClr val="accent1">
                    <a:lumMod val="75000"/>
                  </a:schemeClr>
                </a:solidFill>
              </a:rPr>
              <a:t>Infektion</a:t>
            </a:r>
            <a:endParaRPr lang="de-DE" sz="2000" b="1" dirty="0">
              <a:solidFill>
                <a:schemeClr val="accent1">
                  <a:lumMod val="75000"/>
                </a:schemeClr>
              </a:solidFill>
            </a:endParaRPr>
          </a:p>
        </p:txBody>
      </p:sp>
      <p:sp>
        <p:nvSpPr>
          <p:cNvPr id="27" name="Textfeld 26"/>
          <p:cNvSpPr txBox="1"/>
          <p:nvPr/>
        </p:nvSpPr>
        <p:spPr>
          <a:xfrm>
            <a:off x="-1" y="6172099"/>
            <a:ext cx="9144001" cy="461665"/>
          </a:xfrm>
          <a:prstGeom prst="rect">
            <a:avLst/>
          </a:prstGeom>
          <a:noFill/>
        </p:spPr>
        <p:txBody>
          <a:bodyPr wrap="square" rtlCol="0">
            <a:spAutoFit/>
          </a:bodyPr>
          <a:lstStyle/>
          <a:p>
            <a:r>
              <a:rPr lang="de-DE" sz="2400" b="1" dirty="0" smtClean="0"/>
              <a:t>GFR-Kategorie:   &gt;60</a:t>
            </a:r>
            <a:r>
              <a:rPr lang="de-DE" sz="1400" dirty="0" smtClean="0"/>
              <a:t> (ohne </a:t>
            </a:r>
            <a:r>
              <a:rPr lang="de-DE" sz="1400" dirty="0" err="1" smtClean="0"/>
              <a:t>Proteinurie</a:t>
            </a:r>
            <a:r>
              <a:rPr lang="de-DE" sz="1400" dirty="0" smtClean="0"/>
              <a:t>)</a:t>
            </a:r>
            <a:r>
              <a:rPr lang="de-DE" sz="2400" b="1" dirty="0" smtClean="0"/>
              <a:t>  60 + Prot.       45-59        30-44   15-29</a:t>
            </a:r>
            <a:endParaRPr lang="de-DE" sz="2400" b="1" dirty="0"/>
          </a:p>
        </p:txBody>
      </p:sp>
    </p:spTree>
    <p:extLst>
      <p:ext uri="{BB962C8B-B14F-4D97-AF65-F5344CB8AC3E}">
        <p14:creationId xmlns:p14="http://schemas.microsoft.com/office/powerpoint/2010/main" val="855051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CC00"/>
        </a:solidFill>
        <a:effectLst/>
      </p:bgPr>
    </p:bg>
    <p:spTree>
      <p:nvGrpSpPr>
        <p:cNvPr id="1" name=""/>
        <p:cNvGrpSpPr/>
        <p:nvPr/>
      </p:nvGrpSpPr>
      <p:grpSpPr>
        <a:xfrm>
          <a:off x="0" y="0"/>
          <a:ext cx="0" cy="0"/>
          <a:chOff x="0" y="0"/>
          <a:chExt cx="0" cy="0"/>
        </a:xfrm>
      </p:grpSpPr>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0232"/>
            <a:ext cx="9144000" cy="6096716"/>
          </a:xfrm>
          <a:prstGeom prst="rect">
            <a:avLst/>
          </a:prstGeom>
          <a:ln w="28575">
            <a:noFill/>
          </a:ln>
        </p:spPr>
      </p:pic>
    </p:spTree>
    <p:extLst>
      <p:ext uri="{BB962C8B-B14F-4D97-AF65-F5344CB8AC3E}">
        <p14:creationId xmlns:p14="http://schemas.microsoft.com/office/powerpoint/2010/main" val="1854155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1162594"/>
          </a:xfrm>
          <a:prstGeom prst="rect">
            <a:avLst/>
          </a:prstGeom>
          <a:solidFill>
            <a:srgbClr val="000066"/>
          </a:solidFill>
          <a:ln w="25400" cap="flat" cmpd="sng" algn="ctr">
            <a:noFill/>
            <a:prstDash val="solid"/>
          </a:ln>
          <a:effectLst/>
        </p:spPr>
        <p:txBody>
          <a:bodyPr rtlCol="0" anchor="ctr"/>
          <a:lstStyle/>
          <a:p>
            <a:pPr algn="ctr"/>
            <a:endParaRPr lang="de-DE" kern="0" smtClean="0">
              <a:solidFill>
                <a:srgbClr val="FFFFFF"/>
              </a:solidFill>
              <a:latin typeface="Arial"/>
              <a:cs typeface="Arial"/>
            </a:endParaRPr>
          </a:p>
        </p:txBody>
      </p:sp>
      <p:sp>
        <p:nvSpPr>
          <p:cNvPr id="5" name="Rechteck 4"/>
          <p:cNvSpPr/>
          <p:nvPr/>
        </p:nvSpPr>
        <p:spPr>
          <a:xfrm>
            <a:off x="132494" y="466851"/>
            <a:ext cx="9011506" cy="523220"/>
          </a:xfrm>
          <a:prstGeom prst="rect">
            <a:avLst/>
          </a:prstGeom>
        </p:spPr>
        <p:txBody>
          <a:bodyPr wrap="none">
            <a:spAutoFit/>
          </a:bodyPr>
          <a:lstStyle/>
          <a:p>
            <a:r>
              <a:rPr lang="de-DE" sz="2800" b="1" dirty="0">
                <a:solidFill>
                  <a:srgbClr val="FFFFFF"/>
                </a:solidFill>
                <a:effectLst>
                  <a:outerShdw blurRad="38100" dist="38100" dir="2700000" algn="tl">
                    <a:srgbClr val="000000">
                      <a:alpha val="43137"/>
                    </a:srgbClr>
                  </a:outerShdw>
                </a:effectLst>
                <a:latin typeface="Calibri" panose="020F0502020204030204" pitchFamily="34" charset="0"/>
                <a:cs typeface="Arial"/>
              </a:rPr>
              <a:t>RAAS-Blockade bei </a:t>
            </a:r>
            <a:r>
              <a:rPr lang="de-DE" sz="2800" b="1" dirty="0" smtClean="0">
                <a:solidFill>
                  <a:srgbClr val="FFFFFF"/>
                </a:solidFill>
                <a:effectLst>
                  <a:outerShdw blurRad="38100" dist="38100" dir="2700000" algn="tl">
                    <a:srgbClr val="000000">
                      <a:alpha val="43137"/>
                    </a:srgbClr>
                  </a:outerShdw>
                </a:effectLst>
                <a:latin typeface="Calibri" panose="020F0502020204030204" pitchFamily="34" charset="0"/>
                <a:cs typeface="Arial"/>
              </a:rPr>
              <a:t>hochgradiger Niereninsuffizienz</a:t>
            </a:r>
            <a:r>
              <a:rPr lang="de-DE" sz="2400" dirty="0" smtClean="0">
                <a:solidFill>
                  <a:srgbClr val="FFFFFF"/>
                </a:solidFill>
                <a:effectLst>
                  <a:outerShdw blurRad="38100" dist="38100" dir="2700000" algn="tl">
                    <a:srgbClr val="000000">
                      <a:alpha val="43137"/>
                    </a:srgbClr>
                  </a:outerShdw>
                </a:effectLst>
                <a:latin typeface="Calibri" panose="020F0502020204030204" pitchFamily="34" charset="0"/>
                <a:cs typeface="Arial"/>
              </a:rPr>
              <a:t> (CKD V)</a:t>
            </a:r>
            <a:endParaRPr lang="de-DE" sz="2400" dirty="0">
              <a:solidFill>
                <a:srgbClr val="FFFFFF"/>
              </a:solidFill>
              <a:effectLst>
                <a:outerShdw blurRad="38100" dist="38100" dir="2700000" algn="tl">
                  <a:srgbClr val="000000">
                    <a:alpha val="43137"/>
                  </a:srgbClr>
                </a:outerShdw>
              </a:effectLst>
              <a:latin typeface="Calibri" panose="020F0502020204030204" pitchFamily="34" charset="0"/>
              <a:cs typeface="Arial"/>
            </a:endParaRPr>
          </a:p>
        </p:txBody>
      </p:sp>
      <p:sp>
        <p:nvSpPr>
          <p:cNvPr id="6" name="Rechteck 5"/>
          <p:cNvSpPr/>
          <p:nvPr/>
        </p:nvSpPr>
        <p:spPr>
          <a:xfrm>
            <a:off x="5003699" y="18850"/>
            <a:ext cx="4140301" cy="307777"/>
          </a:xfrm>
          <a:prstGeom prst="rect">
            <a:avLst/>
          </a:prstGeom>
        </p:spPr>
        <p:txBody>
          <a:bodyPr wrap="none">
            <a:spAutoFit/>
          </a:bodyPr>
          <a:lstStyle/>
          <a:p>
            <a:pPr algn="r">
              <a:defRPr/>
            </a:pPr>
            <a:r>
              <a:rPr lang="da-DK" sz="1400" dirty="0">
                <a:solidFill>
                  <a:srgbClr val="FFFFFF"/>
                </a:solidFill>
                <a:latin typeface="Arial"/>
                <a:cs typeface="Arial"/>
              </a:rPr>
              <a:t>Hsu T-W et al. JAMA Intern Med 2014;174:347-54</a:t>
            </a:r>
          </a:p>
        </p:txBody>
      </p:sp>
      <p:sp>
        <p:nvSpPr>
          <p:cNvPr id="10" name="Rectangle 3"/>
          <p:cNvSpPr txBox="1">
            <a:spLocks noChangeArrowheads="1"/>
          </p:cNvSpPr>
          <p:nvPr/>
        </p:nvSpPr>
        <p:spPr bwMode="auto">
          <a:xfrm>
            <a:off x="523447" y="2909549"/>
            <a:ext cx="8229600" cy="4065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de-DE" sz="2400" dirty="0" smtClean="0">
                <a:solidFill>
                  <a:srgbClr val="000000"/>
                </a:solidFill>
                <a:latin typeface="Calibri" panose="020F0502020204030204" pitchFamily="34" charset="0"/>
                <a:cs typeface="Arial"/>
              </a:rPr>
              <a:t>Prospektive Kohorten Studie an 28.497 </a:t>
            </a:r>
            <a:r>
              <a:rPr lang="de-DE" sz="2400" dirty="0" err="1" smtClean="0">
                <a:solidFill>
                  <a:srgbClr val="000000"/>
                </a:solidFill>
                <a:latin typeface="Calibri" panose="020F0502020204030204" pitchFamily="34" charset="0"/>
                <a:cs typeface="Arial"/>
              </a:rPr>
              <a:t>hypertensiven</a:t>
            </a:r>
            <a:r>
              <a:rPr lang="de-DE" sz="2400" dirty="0" smtClean="0">
                <a:solidFill>
                  <a:srgbClr val="000000"/>
                </a:solidFill>
                <a:latin typeface="Calibri" panose="020F0502020204030204" pitchFamily="34" charset="0"/>
                <a:cs typeface="Arial"/>
              </a:rPr>
              <a:t> Patienten mit CKD mit Kreatinin &gt; 6 mg/dl</a:t>
            </a:r>
          </a:p>
          <a:p>
            <a:pPr eaLnBrk="1" hangingPunct="1">
              <a:defRPr/>
            </a:pPr>
            <a:r>
              <a:rPr lang="de-DE" sz="2400" dirty="0">
                <a:solidFill>
                  <a:srgbClr val="000000"/>
                </a:solidFill>
                <a:latin typeface="Calibri" panose="020F0502020204030204" pitchFamily="34" charset="0"/>
                <a:cs typeface="Arial"/>
              </a:rPr>
              <a:t>Mittleres Follow-</a:t>
            </a:r>
            <a:r>
              <a:rPr lang="de-DE" sz="2400" dirty="0" err="1">
                <a:solidFill>
                  <a:srgbClr val="000000"/>
                </a:solidFill>
                <a:latin typeface="Calibri" panose="020F0502020204030204" pitchFamily="34" charset="0"/>
                <a:cs typeface="Arial"/>
              </a:rPr>
              <a:t>up</a:t>
            </a:r>
            <a:r>
              <a:rPr lang="de-DE" sz="2400" dirty="0">
                <a:solidFill>
                  <a:srgbClr val="000000"/>
                </a:solidFill>
                <a:latin typeface="Calibri" panose="020F0502020204030204" pitchFamily="34" charset="0"/>
                <a:cs typeface="Arial"/>
              </a:rPr>
              <a:t>: 7 </a:t>
            </a:r>
            <a:r>
              <a:rPr lang="de-DE" sz="2400" dirty="0" smtClean="0">
                <a:solidFill>
                  <a:srgbClr val="000000"/>
                </a:solidFill>
                <a:latin typeface="Calibri" panose="020F0502020204030204" pitchFamily="34" charset="0"/>
                <a:cs typeface="Arial"/>
              </a:rPr>
              <a:t>Monate</a:t>
            </a:r>
          </a:p>
          <a:p>
            <a:pPr eaLnBrk="1" hangingPunct="1">
              <a:defRPr/>
            </a:pPr>
            <a:r>
              <a:rPr lang="de-DE" sz="2400" dirty="0" smtClean="0">
                <a:solidFill>
                  <a:srgbClr val="000000"/>
                </a:solidFill>
                <a:latin typeface="Calibri" panose="020F0502020204030204" pitchFamily="34" charset="0"/>
                <a:cs typeface="Arial"/>
              </a:rPr>
              <a:t>ACEIs/ARBs: 14.117 Patienten; ohne: 14.380 Patienten</a:t>
            </a:r>
          </a:p>
          <a:p>
            <a:pPr marL="0" indent="0" eaLnBrk="1" hangingPunct="1">
              <a:buFontTx/>
              <a:buNone/>
              <a:defRPr/>
            </a:pPr>
            <a:endParaRPr lang="de-DE" sz="1800" b="1" dirty="0" smtClean="0">
              <a:solidFill>
                <a:srgbClr val="0000FF">
                  <a:lumMod val="50000"/>
                </a:srgbClr>
              </a:solidFill>
              <a:latin typeface="Calibri" panose="020F0502020204030204" pitchFamily="34" charset="0"/>
              <a:cs typeface="Arial"/>
            </a:endParaRPr>
          </a:p>
          <a:p>
            <a:pPr marL="0" indent="0" eaLnBrk="1" hangingPunct="1">
              <a:buFontTx/>
              <a:buNone/>
              <a:defRPr/>
            </a:pPr>
            <a:r>
              <a:rPr lang="de-DE" sz="2400" b="1" dirty="0" smtClean="0">
                <a:solidFill>
                  <a:srgbClr val="0000FF">
                    <a:lumMod val="50000"/>
                  </a:srgbClr>
                </a:solidFill>
                <a:latin typeface="Calibri" panose="020F0502020204030204" pitchFamily="34" charset="0"/>
                <a:cs typeface="Arial"/>
              </a:rPr>
              <a:t>Ergebnisse:</a:t>
            </a:r>
          </a:p>
          <a:p>
            <a:pPr marL="0" indent="0" eaLnBrk="1" hangingPunct="1">
              <a:buFontTx/>
              <a:buNone/>
              <a:defRPr/>
            </a:pPr>
            <a:r>
              <a:rPr lang="de-DE" sz="2400" dirty="0" smtClean="0">
                <a:solidFill>
                  <a:srgbClr val="000000"/>
                </a:solidFill>
                <a:latin typeface="Calibri" panose="020F0502020204030204" pitchFamily="34" charset="0"/>
                <a:cs typeface="Arial"/>
              </a:rPr>
              <a:t>71% wurden dialysepflichtig</a:t>
            </a:r>
          </a:p>
          <a:p>
            <a:pPr marL="0" indent="0" eaLnBrk="1" hangingPunct="1">
              <a:buFontTx/>
              <a:buNone/>
              <a:defRPr/>
            </a:pPr>
            <a:r>
              <a:rPr lang="de-DE" sz="2400" dirty="0" smtClean="0">
                <a:solidFill>
                  <a:srgbClr val="000000"/>
                </a:solidFill>
                <a:latin typeface="Calibri" panose="020F0502020204030204" pitchFamily="34" charset="0"/>
                <a:cs typeface="Arial"/>
              </a:rPr>
              <a:t>20% verstarben vor Dialyseeinleitung</a:t>
            </a:r>
          </a:p>
        </p:txBody>
      </p:sp>
      <p:sp>
        <p:nvSpPr>
          <p:cNvPr id="7" name="Rechteck 6"/>
          <p:cNvSpPr/>
          <p:nvPr/>
        </p:nvSpPr>
        <p:spPr>
          <a:xfrm>
            <a:off x="477573" y="1551092"/>
            <a:ext cx="8321348" cy="923330"/>
          </a:xfrm>
          <a:prstGeom prst="rect">
            <a:avLst/>
          </a:prstGeom>
          <a:solidFill>
            <a:schemeClr val="bg1">
              <a:lumMod val="20000"/>
              <a:lumOff val="80000"/>
            </a:schemeClr>
          </a:solidFill>
          <a:effectLst>
            <a:outerShdw blurRad="50800" dist="38100" dir="8100000" algn="tr" rotWithShape="0">
              <a:prstClr val="black">
                <a:alpha val="40000"/>
              </a:prstClr>
            </a:outerShdw>
          </a:effectLst>
        </p:spPr>
        <p:txBody>
          <a:bodyPr wrap="square">
            <a:spAutoFit/>
          </a:bodyPr>
          <a:lstStyle/>
          <a:p>
            <a:r>
              <a:rPr lang="de-DE" b="1" dirty="0" err="1">
                <a:solidFill>
                  <a:schemeClr val="accent4">
                    <a:lumMod val="10000"/>
                  </a:schemeClr>
                </a:solidFill>
              </a:rPr>
              <a:t>Ramipril</a:t>
            </a:r>
            <a:r>
              <a:rPr lang="de-DE" b="1" dirty="0">
                <a:solidFill>
                  <a:schemeClr val="accent4">
                    <a:lumMod val="10000"/>
                  </a:schemeClr>
                </a:solidFill>
              </a:rPr>
              <a:t>: Gegenanzeigen und Alternativen</a:t>
            </a:r>
          </a:p>
          <a:p>
            <a:r>
              <a:rPr lang="de-DE" dirty="0">
                <a:solidFill>
                  <a:schemeClr val="accent4">
                    <a:lumMod val="10000"/>
                  </a:schemeClr>
                </a:solidFill>
              </a:rPr>
              <a:t>Der Wirkstoff </a:t>
            </a:r>
            <a:r>
              <a:rPr lang="de-DE" dirty="0" err="1">
                <a:solidFill>
                  <a:schemeClr val="accent4">
                    <a:lumMod val="10000"/>
                  </a:schemeClr>
                </a:solidFill>
              </a:rPr>
              <a:t>Ramipril</a:t>
            </a:r>
            <a:r>
              <a:rPr lang="de-DE" dirty="0">
                <a:solidFill>
                  <a:schemeClr val="accent4">
                    <a:lumMod val="10000"/>
                  </a:schemeClr>
                </a:solidFill>
              </a:rPr>
              <a:t> </a:t>
            </a:r>
            <a:r>
              <a:rPr lang="de-DE" dirty="0" smtClean="0">
                <a:solidFill>
                  <a:schemeClr val="accent4">
                    <a:lumMod val="10000"/>
                  </a:schemeClr>
                </a:solidFill>
              </a:rPr>
              <a:t>…… ungeeignet … </a:t>
            </a:r>
            <a:r>
              <a:rPr lang="de-DE" dirty="0">
                <a:solidFill>
                  <a:schemeClr val="accent4">
                    <a:lumMod val="10000"/>
                  </a:schemeClr>
                </a:solidFill>
              </a:rPr>
              <a:t>für Menschen mit Verengungen der Nierenarterien und der Herzklappen sowie schweren Funktionsstörungen der </a:t>
            </a:r>
            <a:r>
              <a:rPr lang="de-DE" dirty="0" smtClean="0">
                <a:solidFill>
                  <a:schemeClr val="accent4">
                    <a:lumMod val="10000"/>
                  </a:schemeClr>
                </a:solidFill>
              </a:rPr>
              <a:t>Nieren.</a:t>
            </a:r>
            <a:endParaRPr lang="de-DE" dirty="0">
              <a:solidFill>
                <a:schemeClr val="accent4">
                  <a:lumMod val="10000"/>
                </a:schemeClr>
              </a:solidFill>
            </a:endParaRPr>
          </a:p>
        </p:txBody>
      </p:sp>
    </p:spTree>
    <p:extLst>
      <p:ext uri="{BB962C8B-B14F-4D97-AF65-F5344CB8AC3E}">
        <p14:creationId xmlns:p14="http://schemas.microsoft.com/office/powerpoint/2010/main" val="9585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Bild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352362"/>
            <a:ext cx="8388424" cy="5022311"/>
          </a:xfrm>
          <a:prstGeom prst="rect">
            <a:avLst/>
          </a:prstGeom>
        </p:spPr>
      </p:pic>
      <p:sp>
        <p:nvSpPr>
          <p:cNvPr id="8" name="Rechteck 7"/>
          <p:cNvSpPr/>
          <p:nvPr/>
        </p:nvSpPr>
        <p:spPr>
          <a:xfrm>
            <a:off x="0" y="0"/>
            <a:ext cx="9144000" cy="1162594"/>
          </a:xfrm>
          <a:prstGeom prst="rect">
            <a:avLst/>
          </a:prstGeom>
          <a:solidFill>
            <a:srgbClr val="000066"/>
          </a:solidFill>
          <a:ln w="25400" cap="flat" cmpd="sng" algn="ctr">
            <a:noFill/>
            <a:prstDash val="solid"/>
          </a:ln>
          <a:effectLst/>
        </p:spPr>
        <p:txBody>
          <a:bodyPr rtlCol="0" anchor="ctr"/>
          <a:lstStyle/>
          <a:p>
            <a:pPr algn="ctr"/>
            <a:endParaRPr lang="de-DE" kern="0" smtClean="0">
              <a:solidFill>
                <a:srgbClr val="FFFFFF"/>
              </a:solidFill>
              <a:latin typeface="Arial"/>
              <a:cs typeface="Arial"/>
            </a:endParaRPr>
          </a:p>
        </p:txBody>
      </p:sp>
      <p:sp>
        <p:nvSpPr>
          <p:cNvPr id="9" name="Rechteck 8"/>
          <p:cNvSpPr/>
          <p:nvPr/>
        </p:nvSpPr>
        <p:spPr>
          <a:xfrm>
            <a:off x="132494" y="466851"/>
            <a:ext cx="9011506" cy="523220"/>
          </a:xfrm>
          <a:prstGeom prst="rect">
            <a:avLst/>
          </a:prstGeom>
        </p:spPr>
        <p:txBody>
          <a:bodyPr wrap="none">
            <a:spAutoFit/>
          </a:bodyPr>
          <a:lstStyle/>
          <a:p>
            <a:r>
              <a:rPr lang="de-DE" sz="2800" b="1" dirty="0">
                <a:solidFill>
                  <a:srgbClr val="FFFFFF"/>
                </a:solidFill>
                <a:effectLst>
                  <a:outerShdw blurRad="38100" dist="38100" dir="2700000" algn="tl">
                    <a:srgbClr val="000000">
                      <a:alpha val="43137"/>
                    </a:srgbClr>
                  </a:outerShdw>
                </a:effectLst>
                <a:latin typeface="Calibri" panose="020F0502020204030204" pitchFamily="34" charset="0"/>
                <a:cs typeface="Arial"/>
              </a:rPr>
              <a:t>RAAS-Blockade bei </a:t>
            </a:r>
            <a:r>
              <a:rPr lang="de-DE" sz="2800" b="1" dirty="0" smtClean="0">
                <a:solidFill>
                  <a:srgbClr val="FFFFFF"/>
                </a:solidFill>
                <a:effectLst>
                  <a:outerShdw blurRad="38100" dist="38100" dir="2700000" algn="tl">
                    <a:srgbClr val="000000">
                      <a:alpha val="43137"/>
                    </a:srgbClr>
                  </a:outerShdw>
                </a:effectLst>
                <a:latin typeface="Calibri" panose="020F0502020204030204" pitchFamily="34" charset="0"/>
                <a:cs typeface="Arial"/>
              </a:rPr>
              <a:t>hochgradiger Niereninsuffizienz</a:t>
            </a:r>
            <a:r>
              <a:rPr lang="de-DE" sz="2400" dirty="0" smtClean="0">
                <a:solidFill>
                  <a:srgbClr val="FFFFFF"/>
                </a:solidFill>
                <a:effectLst>
                  <a:outerShdw blurRad="38100" dist="38100" dir="2700000" algn="tl">
                    <a:srgbClr val="000000">
                      <a:alpha val="43137"/>
                    </a:srgbClr>
                  </a:outerShdw>
                </a:effectLst>
                <a:latin typeface="Calibri" panose="020F0502020204030204" pitchFamily="34" charset="0"/>
                <a:cs typeface="Arial"/>
              </a:rPr>
              <a:t> (CKD V)</a:t>
            </a:r>
            <a:endParaRPr lang="de-DE" sz="2400" dirty="0">
              <a:solidFill>
                <a:srgbClr val="FFFFFF"/>
              </a:solidFill>
              <a:effectLst>
                <a:outerShdw blurRad="38100" dist="38100" dir="2700000" algn="tl">
                  <a:srgbClr val="000000">
                    <a:alpha val="43137"/>
                  </a:srgbClr>
                </a:outerShdw>
              </a:effectLst>
              <a:latin typeface="Calibri" panose="020F0502020204030204" pitchFamily="34" charset="0"/>
              <a:cs typeface="Arial"/>
            </a:endParaRPr>
          </a:p>
        </p:txBody>
      </p:sp>
      <p:sp>
        <p:nvSpPr>
          <p:cNvPr id="11" name="Rechteck 10"/>
          <p:cNvSpPr/>
          <p:nvPr/>
        </p:nvSpPr>
        <p:spPr>
          <a:xfrm>
            <a:off x="5003699" y="18850"/>
            <a:ext cx="4140301" cy="307777"/>
          </a:xfrm>
          <a:prstGeom prst="rect">
            <a:avLst/>
          </a:prstGeom>
        </p:spPr>
        <p:txBody>
          <a:bodyPr wrap="none">
            <a:spAutoFit/>
          </a:bodyPr>
          <a:lstStyle/>
          <a:p>
            <a:pPr algn="r">
              <a:defRPr/>
            </a:pPr>
            <a:r>
              <a:rPr lang="da-DK" sz="1400" dirty="0">
                <a:solidFill>
                  <a:srgbClr val="FFFFFF"/>
                </a:solidFill>
                <a:latin typeface="Arial"/>
                <a:cs typeface="Arial"/>
              </a:rPr>
              <a:t>Hsu T-W et al. JAMA Intern Med 2014;174:347-54</a:t>
            </a:r>
          </a:p>
        </p:txBody>
      </p:sp>
      <p:sp>
        <p:nvSpPr>
          <p:cNvPr id="4" name="Rechteck 3"/>
          <p:cNvSpPr/>
          <p:nvPr/>
        </p:nvSpPr>
        <p:spPr>
          <a:xfrm>
            <a:off x="482419" y="1462018"/>
            <a:ext cx="4089581" cy="461665"/>
          </a:xfrm>
          <a:prstGeom prst="rect">
            <a:avLst/>
          </a:prstGeom>
          <a:solidFill>
            <a:srgbClr val="336699"/>
          </a:solidFill>
          <a:effectLst>
            <a:outerShdw blurRad="50800" dist="38100" dir="8100000" algn="tr" rotWithShape="0">
              <a:prstClr val="black">
                <a:alpha val="40000"/>
              </a:prstClr>
            </a:outerShdw>
          </a:effectLst>
        </p:spPr>
        <p:txBody>
          <a:bodyPr wrap="none">
            <a:spAutoFit/>
          </a:bodyPr>
          <a:lstStyle/>
          <a:p>
            <a:r>
              <a:rPr lang="de-DE" sz="2400" dirty="0">
                <a:effectLst>
                  <a:outerShdw blurRad="38100" dist="38100" dir="2700000" algn="tl">
                    <a:srgbClr val="000000">
                      <a:alpha val="43137"/>
                    </a:srgbClr>
                  </a:outerShdw>
                </a:effectLst>
                <a:latin typeface="Arial"/>
                <a:cs typeface="Arial"/>
              </a:rPr>
              <a:t>Risiko für </a:t>
            </a:r>
            <a:r>
              <a:rPr lang="de-DE" sz="2400" dirty="0" err="1">
                <a:effectLst>
                  <a:outerShdw blurRad="38100" dist="38100" dir="2700000" algn="tl">
                    <a:srgbClr val="000000">
                      <a:alpha val="43137"/>
                    </a:srgbClr>
                  </a:outerShdw>
                </a:effectLst>
                <a:latin typeface="Arial"/>
                <a:cs typeface="Arial"/>
              </a:rPr>
              <a:t>Dialysepflichtigkeit</a:t>
            </a:r>
            <a:endParaRPr lang="de-DE" sz="2400" dirty="0">
              <a:effectLst>
                <a:outerShdw blurRad="38100" dist="38100" dir="2700000" algn="tl">
                  <a:srgbClr val="000000">
                    <a:alpha val="43137"/>
                  </a:srgbClr>
                </a:outerShdw>
              </a:effectLst>
              <a:latin typeface="Arial"/>
              <a:cs typeface="Arial"/>
            </a:endParaRPr>
          </a:p>
        </p:txBody>
      </p:sp>
      <p:sp>
        <p:nvSpPr>
          <p:cNvPr id="6" name="Rechteck 5"/>
          <p:cNvSpPr/>
          <p:nvPr/>
        </p:nvSpPr>
        <p:spPr>
          <a:xfrm>
            <a:off x="4786016" y="1468241"/>
            <a:ext cx="3995389" cy="461665"/>
          </a:xfrm>
          <a:prstGeom prst="rect">
            <a:avLst/>
          </a:prstGeom>
          <a:solidFill>
            <a:srgbClr val="336699"/>
          </a:solidFill>
          <a:effectLst>
            <a:outerShdw blurRad="50800" dist="38100" dir="8100000" algn="tr" rotWithShape="0">
              <a:prstClr val="black">
                <a:alpha val="40000"/>
              </a:prstClr>
            </a:outerShdw>
          </a:effectLst>
        </p:spPr>
        <p:txBody>
          <a:bodyPr wrap="none">
            <a:spAutoFit/>
          </a:bodyPr>
          <a:lstStyle/>
          <a:p>
            <a:r>
              <a:rPr lang="de-DE" sz="2400" dirty="0" smtClean="0">
                <a:effectLst>
                  <a:outerShdw blurRad="38100" dist="38100" dir="2700000" algn="tl">
                    <a:srgbClr val="000000">
                      <a:alpha val="43137"/>
                    </a:srgbClr>
                  </a:outerShdw>
                </a:effectLst>
                <a:latin typeface="Arial"/>
                <a:cs typeface="Arial"/>
              </a:rPr>
              <a:t>  Risiko für Dialyse </a:t>
            </a:r>
            <a:r>
              <a:rPr lang="de-DE" sz="2400" dirty="0">
                <a:effectLst>
                  <a:outerShdw blurRad="38100" dist="38100" dir="2700000" algn="tl">
                    <a:srgbClr val="000000">
                      <a:alpha val="43137"/>
                    </a:srgbClr>
                  </a:outerShdw>
                </a:effectLst>
                <a:latin typeface="Arial"/>
                <a:cs typeface="Arial"/>
              </a:rPr>
              <a:t>und </a:t>
            </a:r>
            <a:r>
              <a:rPr lang="de-DE" sz="2400" dirty="0" smtClean="0">
                <a:effectLst>
                  <a:outerShdw blurRad="38100" dist="38100" dir="2700000" algn="tl">
                    <a:srgbClr val="000000">
                      <a:alpha val="43137"/>
                    </a:srgbClr>
                  </a:outerShdw>
                </a:effectLst>
                <a:latin typeface="Arial"/>
                <a:cs typeface="Arial"/>
              </a:rPr>
              <a:t>Tod </a:t>
            </a:r>
            <a:endParaRPr lang="de-DE" sz="2400" dirty="0">
              <a:effectLst>
                <a:outerShdw blurRad="38100" dist="38100" dir="2700000" algn="tl">
                  <a:srgbClr val="000000">
                    <a:alpha val="43137"/>
                  </a:srgbClr>
                </a:outerShdw>
              </a:effectLst>
            </a:endParaRPr>
          </a:p>
        </p:txBody>
      </p:sp>
      <p:sp>
        <p:nvSpPr>
          <p:cNvPr id="12" name="Rechteck 11"/>
          <p:cNvSpPr/>
          <p:nvPr/>
        </p:nvSpPr>
        <p:spPr>
          <a:xfrm>
            <a:off x="2079" y="6462961"/>
            <a:ext cx="9144000" cy="400110"/>
          </a:xfrm>
          <a:prstGeom prst="rect">
            <a:avLst/>
          </a:prstGeom>
          <a:solidFill>
            <a:schemeClr val="bg1">
              <a:lumMod val="20000"/>
              <a:lumOff val="80000"/>
            </a:schemeClr>
          </a:solidFill>
        </p:spPr>
        <p:txBody>
          <a:bodyPr wrap="square">
            <a:spAutoFit/>
          </a:bodyPr>
          <a:lstStyle/>
          <a:p>
            <a:pPr>
              <a:defRPr/>
            </a:pPr>
            <a:r>
              <a:rPr lang="de-DE" sz="2000" dirty="0" err="1" smtClean="0">
                <a:solidFill>
                  <a:srgbClr val="000000"/>
                </a:solidFill>
                <a:latin typeface="Arial"/>
                <a:cs typeface="Arial"/>
              </a:rPr>
              <a:t>ACEi</a:t>
            </a:r>
            <a:r>
              <a:rPr lang="de-DE" sz="2000" dirty="0" smtClean="0">
                <a:solidFill>
                  <a:srgbClr val="000000"/>
                </a:solidFill>
                <a:latin typeface="Arial"/>
                <a:cs typeface="Arial"/>
              </a:rPr>
              <a:t>/ARB: mehr </a:t>
            </a:r>
            <a:r>
              <a:rPr lang="de-DE" sz="2000" dirty="0" err="1" smtClean="0">
                <a:solidFill>
                  <a:srgbClr val="000000"/>
                </a:solidFill>
                <a:latin typeface="Arial"/>
                <a:cs typeface="Arial"/>
              </a:rPr>
              <a:t>Hyperkaliämie-assoz</a:t>
            </a:r>
            <a:r>
              <a:rPr lang="de-DE" sz="2000" dirty="0" smtClean="0">
                <a:solidFill>
                  <a:srgbClr val="000000"/>
                </a:solidFill>
                <a:latin typeface="Arial"/>
                <a:cs typeface="Arial"/>
              </a:rPr>
              <a:t>. </a:t>
            </a:r>
            <a:r>
              <a:rPr lang="de-DE" sz="2000" dirty="0" err="1">
                <a:solidFill>
                  <a:srgbClr val="000000"/>
                </a:solidFill>
                <a:latin typeface="Arial"/>
                <a:cs typeface="Arial"/>
              </a:rPr>
              <a:t>Hospitalisation</a:t>
            </a:r>
            <a:r>
              <a:rPr lang="de-DE" sz="2000" dirty="0">
                <a:solidFill>
                  <a:srgbClr val="000000"/>
                </a:solidFill>
                <a:latin typeface="Arial"/>
                <a:cs typeface="Arial"/>
              </a:rPr>
              <a:t> ohne erhöhte Mortalität. </a:t>
            </a:r>
          </a:p>
        </p:txBody>
      </p:sp>
      <p:sp>
        <p:nvSpPr>
          <p:cNvPr id="13" name="Textfeld 12"/>
          <p:cNvSpPr txBox="1"/>
          <p:nvPr/>
        </p:nvSpPr>
        <p:spPr>
          <a:xfrm>
            <a:off x="2873828" y="4404501"/>
            <a:ext cx="1592039" cy="646331"/>
          </a:xfrm>
          <a:prstGeom prst="rect">
            <a:avLst/>
          </a:prstGeom>
          <a:solidFill>
            <a:schemeClr val="tx1"/>
          </a:solidFill>
        </p:spPr>
        <p:txBody>
          <a:bodyPr wrap="none" rtlCol="0">
            <a:spAutoFit/>
          </a:bodyPr>
          <a:lstStyle/>
          <a:p>
            <a:r>
              <a:rPr lang="de-DE" dirty="0" err="1" smtClean="0">
                <a:solidFill>
                  <a:schemeClr val="bg2"/>
                </a:solidFill>
                <a:latin typeface="Calibri" panose="020F0502020204030204" pitchFamily="34" charset="0"/>
              </a:rPr>
              <a:t>ACEi</a:t>
            </a:r>
            <a:r>
              <a:rPr lang="de-DE" dirty="0" smtClean="0">
                <a:solidFill>
                  <a:schemeClr val="bg2"/>
                </a:solidFill>
                <a:latin typeface="Calibri" panose="020F0502020204030204" pitchFamily="34" charset="0"/>
              </a:rPr>
              <a:t>/ARB user:</a:t>
            </a:r>
          </a:p>
          <a:p>
            <a:r>
              <a:rPr lang="de-DE" dirty="0" smtClean="0">
                <a:solidFill>
                  <a:schemeClr val="bg2"/>
                </a:solidFill>
                <a:latin typeface="Calibri" panose="020F0502020204030204" pitchFamily="34" charset="0"/>
              </a:rPr>
              <a:t>-6% Risiko</a:t>
            </a:r>
            <a:endParaRPr lang="de-DE" dirty="0">
              <a:solidFill>
                <a:schemeClr val="bg2"/>
              </a:solidFill>
              <a:latin typeface="Calibri" panose="020F0502020204030204" pitchFamily="34" charset="0"/>
            </a:endParaRPr>
          </a:p>
        </p:txBody>
      </p:sp>
      <p:sp>
        <p:nvSpPr>
          <p:cNvPr id="14" name="Textfeld 13"/>
          <p:cNvSpPr txBox="1"/>
          <p:nvPr/>
        </p:nvSpPr>
        <p:spPr>
          <a:xfrm>
            <a:off x="7073849" y="3760488"/>
            <a:ext cx="1592039" cy="646331"/>
          </a:xfrm>
          <a:prstGeom prst="rect">
            <a:avLst/>
          </a:prstGeom>
          <a:solidFill>
            <a:schemeClr val="tx1"/>
          </a:solidFill>
        </p:spPr>
        <p:txBody>
          <a:bodyPr wrap="none" rtlCol="0">
            <a:spAutoFit/>
          </a:bodyPr>
          <a:lstStyle/>
          <a:p>
            <a:r>
              <a:rPr lang="de-DE" dirty="0" err="1" smtClean="0">
                <a:solidFill>
                  <a:schemeClr val="bg2"/>
                </a:solidFill>
                <a:latin typeface="Calibri" panose="020F0502020204030204" pitchFamily="34" charset="0"/>
              </a:rPr>
              <a:t>ACEi</a:t>
            </a:r>
            <a:r>
              <a:rPr lang="de-DE" dirty="0" smtClean="0">
                <a:solidFill>
                  <a:schemeClr val="bg2"/>
                </a:solidFill>
                <a:latin typeface="Calibri" panose="020F0502020204030204" pitchFamily="34" charset="0"/>
              </a:rPr>
              <a:t>/ARB user:</a:t>
            </a:r>
          </a:p>
          <a:p>
            <a:r>
              <a:rPr lang="de-DE" dirty="0" smtClean="0">
                <a:solidFill>
                  <a:schemeClr val="bg2"/>
                </a:solidFill>
                <a:latin typeface="Calibri" panose="020F0502020204030204" pitchFamily="34" charset="0"/>
              </a:rPr>
              <a:t>-6% Risiko</a:t>
            </a:r>
            <a:endParaRPr lang="de-DE" dirty="0">
              <a:solidFill>
                <a:schemeClr val="bg2"/>
              </a:solidFill>
              <a:latin typeface="Calibri" panose="020F0502020204030204" pitchFamily="34" charset="0"/>
            </a:endParaRPr>
          </a:p>
        </p:txBody>
      </p:sp>
    </p:spTree>
    <p:extLst>
      <p:ext uri="{BB962C8B-B14F-4D97-AF65-F5344CB8AC3E}">
        <p14:creationId xmlns:p14="http://schemas.microsoft.com/office/powerpoint/2010/main" val="358034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0" y="0"/>
            <a:ext cx="9144000" cy="943898"/>
          </a:xfrm>
          <a:prstGeom prst="rect">
            <a:avLst/>
          </a:prstGeom>
          <a:solidFill>
            <a:srgbClr val="00006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pitchFamily="34" charset="0"/>
            </a:endParaRPr>
          </a:p>
        </p:txBody>
      </p:sp>
      <p:pic>
        <p:nvPicPr>
          <p:cNvPr id="5" name="Grafik 4"/>
          <p:cNvPicPr>
            <a:picLocks noChangeAspect="1"/>
          </p:cNvPicPr>
          <p:nvPr/>
        </p:nvPicPr>
        <p:blipFill>
          <a:blip r:embed="rId3"/>
          <a:stretch>
            <a:fillRect/>
          </a:stretch>
        </p:blipFill>
        <p:spPr>
          <a:xfrm>
            <a:off x="805597" y="1309444"/>
            <a:ext cx="7532806" cy="5234476"/>
          </a:xfrm>
          <a:prstGeom prst="rect">
            <a:avLst/>
          </a:prstGeom>
        </p:spPr>
      </p:pic>
      <p:sp>
        <p:nvSpPr>
          <p:cNvPr id="6" name="Freihandform 5"/>
          <p:cNvSpPr/>
          <p:nvPr/>
        </p:nvSpPr>
        <p:spPr bwMode="auto">
          <a:xfrm>
            <a:off x="2433484" y="3377378"/>
            <a:ext cx="5840361" cy="1902541"/>
          </a:xfrm>
          <a:custGeom>
            <a:avLst/>
            <a:gdLst>
              <a:gd name="connsiteX0" fmla="*/ 0 w 5840361"/>
              <a:gd name="connsiteY0" fmla="*/ 1902541 h 1902541"/>
              <a:gd name="connsiteX1" fmla="*/ 324464 w 5840361"/>
              <a:gd name="connsiteY1" fmla="*/ 1504335 h 1902541"/>
              <a:gd name="connsiteX2" fmla="*/ 781664 w 5840361"/>
              <a:gd name="connsiteY2" fmla="*/ 988141 h 1902541"/>
              <a:gd name="connsiteX3" fmla="*/ 1460090 w 5840361"/>
              <a:gd name="connsiteY3" fmla="*/ 604683 h 1902541"/>
              <a:gd name="connsiteX4" fmla="*/ 2772697 w 5840361"/>
              <a:gd name="connsiteY4" fmla="*/ 250722 h 1902541"/>
              <a:gd name="connsiteX5" fmla="*/ 4011561 w 5840361"/>
              <a:gd name="connsiteY5" fmla="*/ 58993 h 1902541"/>
              <a:gd name="connsiteX6" fmla="*/ 5840361 w 5840361"/>
              <a:gd name="connsiteY6" fmla="*/ 0 h 190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0361" h="1902541">
                <a:moveTo>
                  <a:pt x="0" y="1902541"/>
                </a:moveTo>
                <a:cubicBezTo>
                  <a:pt x="97093" y="1779638"/>
                  <a:pt x="194187" y="1656735"/>
                  <a:pt x="324464" y="1504335"/>
                </a:cubicBezTo>
                <a:cubicBezTo>
                  <a:pt x="454741" y="1351935"/>
                  <a:pt x="592393" y="1138083"/>
                  <a:pt x="781664" y="988141"/>
                </a:cubicBezTo>
                <a:cubicBezTo>
                  <a:pt x="970935" y="838199"/>
                  <a:pt x="1128251" y="727586"/>
                  <a:pt x="1460090" y="604683"/>
                </a:cubicBezTo>
                <a:cubicBezTo>
                  <a:pt x="1791929" y="481780"/>
                  <a:pt x="2347452" y="341670"/>
                  <a:pt x="2772697" y="250722"/>
                </a:cubicBezTo>
                <a:cubicBezTo>
                  <a:pt x="3197942" y="159774"/>
                  <a:pt x="3500284" y="100780"/>
                  <a:pt x="4011561" y="58993"/>
                </a:cubicBezTo>
                <a:cubicBezTo>
                  <a:pt x="4522838" y="17206"/>
                  <a:pt x="5181599" y="8603"/>
                  <a:pt x="5840361" y="0"/>
                </a:cubicBezTo>
              </a:path>
            </a:pathLst>
          </a:custGeom>
          <a:noFill/>
          <a:ln w="381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pitchFamily="34" charset="0"/>
            </a:endParaRPr>
          </a:p>
        </p:txBody>
      </p:sp>
      <p:sp>
        <p:nvSpPr>
          <p:cNvPr id="7" name="Freihandform 6"/>
          <p:cNvSpPr/>
          <p:nvPr/>
        </p:nvSpPr>
        <p:spPr bwMode="auto">
          <a:xfrm>
            <a:off x="2507226" y="3495365"/>
            <a:ext cx="5781368" cy="1563329"/>
          </a:xfrm>
          <a:custGeom>
            <a:avLst/>
            <a:gdLst>
              <a:gd name="connsiteX0" fmla="*/ 0 w 5781368"/>
              <a:gd name="connsiteY0" fmla="*/ 1563329 h 1563329"/>
              <a:gd name="connsiteX1" fmla="*/ 604684 w 5781368"/>
              <a:gd name="connsiteY1" fmla="*/ 1504335 h 1563329"/>
              <a:gd name="connsiteX2" fmla="*/ 2109019 w 5781368"/>
              <a:gd name="connsiteY2" fmla="*/ 1312606 h 1563329"/>
              <a:gd name="connsiteX3" fmla="*/ 3878826 w 5781368"/>
              <a:gd name="connsiteY3" fmla="*/ 1253613 h 1563329"/>
              <a:gd name="connsiteX4" fmla="*/ 5781368 w 5781368"/>
              <a:gd name="connsiteY4" fmla="*/ 0 h 156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1368" h="1563329">
                <a:moveTo>
                  <a:pt x="0" y="1563329"/>
                </a:moveTo>
                <a:cubicBezTo>
                  <a:pt x="126590" y="1554725"/>
                  <a:pt x="604684" y="1504335"/>
                  <a:pt x="604684" y="1504335"/>
                </a:cubicBezTo>
                <a:cubicBezTo>
                  <a:pt x="956187" y="1462548"/>
                  <a:pt x="1563329" y="1354393"/>
                  <a:pt x="2109019" y="1312606"/>
                </a:cubicBezTo>
                <a:cubicBezTo>
                  <a:pt x="2654709" y="1270819"/>
                  <a:pt x="3266768" y="1472381"/>
                  <a:pt x="3878826" y="1253613"/>
                </a:cubicBezTo>
                <a:cubicBezTo>
                  <a:pt x="4490884" y="1034845"/>
                  <a:pt x="5136126" y="517422"/>
                  <a:pt x="5781368" y="0"/>
                </a:cubicBezTo>
              </a:path>
            </a:pathLst>
          </a:custGeom>
          <a:noFill/>
          <a:ln w="3810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pitchFamily="34" charset="0"/>
            </a:endParaRPr>
          </a:p>
        </p:txBody>
      </p:sp>
      <p:sp>
        <p:nvSpPr>
          <p:cNvPr id="9" name="Textfeld 8"/>
          <p:cNvSpPr txBox="1"/>
          <p:nvPr/>
        </p:nvSpPr>
        <p:spPr>
          <a:xfrm>
            <a:off x="5307693" y="24231"/>
            <a:ext cx="3836307" cy="307777"/>
          </a:xfrm>
          <a:prstGeom prst="rect">
            <a:avLst/>
          </a:prstGeom>
          <a:noFill/>
        </p:spPr>
        <p:txBody>
          <a:bodyPr wrap="none" rtlCol="0">
            <a:spAutoFit/>
          </a:bodyPr>
          <a:lstStyle/>
          <a:p>
            <a:pPr algn="r"/>
            <a:r>
              <a:rPr lang="de-DE" sz="1400" dirty="0" err="1" smtClean="0">
                <a:solidFill>
                  <a:schemeClr val="bg1"/>
                </a:solidFill>
                <a:latin typeface="Calibri" panose="020F0502020204030204" pitchFamily="34" charset="0"/>
              </a:rPr>
              <a:t>Packham</a:t>
            </a:r>
            <a:r>
              <a:rPr lang="de-DE" sz="1400" dirty="0" smtClean="0">
                <a:solidFill>
                  <a:schemeClr val="bg1"/>
                </a:solidFill>
                <a:latin typeface="Calibri" panose="020F0502020204030204" pitchFamily="34" charset="0"/>
              </a:rPr>
              <a:t> DK et al, N Engl J Med 2015; 372: 222-31</a:t>
            </a:r>
            <a:endParaRPr lang="de-DE" sz="1400" dirty="0">
              <a:solidFill>
                <a:schemeClr val="bg1"/>
              </a:solidFill>
              <a:latin typeface="Calibri" panose="020F0502020204030204" pitchFamily="34" charset="0"/>
            </a:endParaRPr>
          </a:p>
        </p:txBody>
      </p:sp>
      <p:sp>
        <p:nvSpPr>
          <p:cNvPr id="10" name="Textfeld 9"/>
          <p:cNvSpPr txBox="1"/>
          <p:nvPr/>
        </p:nvSpPr>
        <p:spPr>
          <a:xfrm>
            <a:off x="951205" y="321300"/>
            <a:ext cx="7512121" cy="523220"/>
          </a:xfrm>
          <a:prstGeom prst="rect">
            <a:avLst/>
          </a:prstGeom>
          <a:noFill/>
        </p:spPr>
        <p:txBody>
          <a:bodyPr wrap="none" rtlCol="0">
            <a:spAutoFit/>
          </a:bodyPr>
          <a:lstStyle/>
          <a:p>
            <a:r>
              <a:rPr lang="de-DE" sz="2800" b="1" dirty="0" smtClean="0">
                <a:solidFill>
                  <a:schemeClr val="bg1"/>
                </a:solidFill>
                <a:effectLst>
                  <a:outerShdw blurRad="38100" dist="38100" dir="2700000" algn="tl">
                    <a:srgbClr val="000000">
                      <a:alpha val="43137"/>
                    </a:srgbClr>
                  </a:outerShdw>
                </a:effectLst>
                <a:latin typeface="Calibri" panose="020F0502020204030204" pitchFamily="34" charset="0"/>
              </a:rPr>
              <a:t>Natrium-Zirkonium-</a:t>
            </a:r>
            <a:r>
              <a:rPr lang="de-DE" sz="2800" b="1" dirty="0" err="1" smtClean="0">
                <a:solidFill>
                  <a:schemeClr val="bg1"/>
                </a:solidFill>
                <a:effectLst>
                  <a:outerShdw blurRad="38100" dist="38100" dir="2700000" algn="tl">
                    <a:srgbClr val="000000">
                      <a:alpha val="43137"/>
                    </a:srgbClr>
                  </a:outerShdw>
                </a:effectLst>
                <a:latin typeface="Calibri" panose="020F0502020204030204" pitchFamily="34" charset="0"/>
              </a:rPr>
              <a:t>Cyclosilikat</a:t>
            </a:r>
            <a:r>
              <a:rPr lang="de-DE" sz="2800" b="1" dirty="0" smtClean="0">
                <a:solidFill>
                  <a:schemeClr val="bg1"/>
                </a:solidFill>
                <a:effectLst>
                  <a:outerShdw blurRad="38100" dist="38100" dir="2700000" algn="tl">
                    <a:srgbClr val="000000">
                      <a:alpha val="43137"/>
                    </a:srgbClr>
                  </a:outerShdw>
                </a:effectLst>
                <a:latin typeface="Calibri" panose="020F0502020204030204" pitchFamily="34" charset="0"/>
              </a:rPr>
              <a:t> als Kalium-Binder</a:t>
            </a:r>
            <a:endParaRPr lang="de-DE" sz="28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70242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bwMode="auto">
          <a:xfrm>
            <a:off x="-1" y="0"/>
            <a:ext cx="9151883" cy="1135117"/>
          </a:xfrm>
          <a:prstGeom prst="rect">
            <a:avLst/>
          </a:prstGeom>
          <a:solidFill>
            <a:srgbClr val="00006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b="1" smtClean="0">
              <a:solidFill>
                <a:srgbClr val="000000"/>
              </a:solidFill>
            </a:endParaRPr>
          </a:p>
        </p:txBody>
      </p:sp>
      <p:pic>
        <p:nvPicPr>
          <p:cNvPr id="177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35116"/>
            <a:ext cx="9151883" cy="5722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110347" y="157648"/>
            <a:ext cx="8890575" cy="769441"/>
          </a:xfrm>
          <a:prstGeom prst="rect">
            <a:avLst/>
          </a:prstGeom>
          <a:noFill/>
        </p:spPr>
        <p:txBody>
          <a:bodyPr wrap="none" rtlCol="0">
            <a:spAutoFit/>
          </a:bodyPr>
          <a:lstStyle/>
          <a:p>
            <a:pPr fontAlgn="base">
              <a:spcBef>
                <a:spcPct val="0"/>
              </a:spcBef>
              <a:spcAft>
                <a:spcPct val="0"/>
              </a:spcAft>
            </a:pPr>
            <a:r>
              <a:rPr lang="de-DE" sz="2200" b="1" dirty="0" smtClean="0">
                <a:solidFill>
                  <a:srgbClr val="FFFFFF"/>
                </a:solidFill>
                <a:effectLst>
                  <a:outerShdw blurRad="38100" dist="38100" dir="2700000" algn="tl">
                    <a:srgbClr val="000000">
                      <a:alpha val="43137"/>
                    </a:srgbClr>
                  </a:outerShdw>
                </a:effectLst>
              </a:rPr>
              <a:t>Renale </a:t>
            </a:r>
            <a:r>
              <a:rPr lang="de-DE" sz="2200" b="1" dirty="0" err="1" smtClean="0">
                <a:solidFill>
                  <a:srgbClr val="FFFFFF"/>
                </a:solidFill>
                <a:effectLst>
                  <a:outerShdw blurRad="38100" dist="38100" dir="2700000" algn="tl">
                    <a:srgbClr val="000000">
                      <a:alpha val="43137"/>
                    </a:srgbClr>
                  </a:outerShdw>
                </a:effectLst>
              </a:rPr>
              <a:t>Denervierung</a:t>
            </a:r>
            <a:endParaRPr lang="de-DE" sz="2200" b="1" dirty="0" smtClean="0">
              <a:solidFill>
                <a:srgbClr val="FFFFFF"/>
              </a:solidFill>
              <a:effectLst>
                <a:outerShdw blurRad="38100" dist="38100" dir="2700000" algn="tl">
                  <a:srgbClr val="000000">
                    <a:alpha val="43137"/>
                  </a:srgbClr>
                </a:outerShdw>
              </a:effectLst>
            </a:endParaRPr>
          </a:p>
          <a:p>
            <a:pPr fontAlgn="base">
              <a:spcBef>
                <a:spcPct val="0"/>
              </a:spcBef>
              <a:spcAft>
                <a:spcPct val="0"/>
              </a:spcAft>
            </a:pPr>
            <a:r>
              <a:rPr lang="de-DE" sz="2200" b="1" dirty="0" smtClean="0">
                <a:solidFill>
                  <a:srgbClr val="FFFFFF"/>
                </a:solidFill>
                <a:effectLst>
                  <a:outerShdw blurRad="38100" dist="38100" dir="2700000" algn="tl">
                    <a:srgbClr val="000000">
                      <a:alpha val="43137"/>
                    </a:srgbClr>
                  </a:outerShdw>
                </a:effectLst>
              </a:rPr>
              <a:t>Langzeiterfahrungen fehlen =&gt; nur für hochselektierte Patienten!</a:t>
            </a:r>
            <a:endParaRPr lang="de-DE" sz="2200" b="1" dirty="0">
              <a:solidFill>
                <a:srgbClr val="FFFFFF"/>
              </a:solidFill>
              <a:effectLst>
                <a:outerShdw blurRad="38100" dist="38100" dir="2700000" algn="tl">
                  <a:srgbClr val="000000">
                    <a:alpha val="43137"/>
                  </a:srgbClr>
                </a:outerShdw>
              </a:effectLst>
            </a:endParaRPr>
          </a:p>
        </p:txBody>
      </p:sp>
      <p:sp>
        <p:nvSpPr>
          <p:cNvPr id="8" name="Textfeld 7"/>
          <p:cNvSpPr txBox="1"/>
          <p:nvPr/>
        </p:nvSpPr>
        <p:spPr>
          <a:xfrm>
            <a:off x="-1" y="6038496"/>
            <a:ext cx="9151883" cy="830997"/>
          </a:xfrm>
          <a:prstGeom prst="rect">
            <a:avLst/>
          </a:prstGeom>
          <a:solidFill>
            <a:srgbClr val="C00000"/>
          </a:solidFill>
        </p:spPr>
        <p:txBody>
          <a:bodyPr wrap="square" rtlCol="0">
            <a:spAutoFit/>
          </a:bodyPr>
          <a:lstStyle/>
          <a:p>
            <a:pPr algn="ctr" fontAlgn="base">
              <a:spcBef>
                <a:spcPct val="0"/>
              </a:spcBef>
              <a:spcAft>
                <a:spcPct val="0"/>
              </a:spcAft>
            </a:pPr>
            <a:r>
              <a:rPr lang="de-DE" sz="2400" b="1" i="1" dirty="0" smtClean="0">
                <a:solidFill>
                  <a:srgbClr val="FFFFFF"/>
                </a:solidFill>
                <a:effectLst>
                  <a:outerShdw blurRad="38100" dist="38100" dir="2700000" algn="tl">
                    <a:srgbClr val="000000">
                      <a:alpha val="43137"/>
                    </a:srgbClr>
                  </a:outerShdw>
                </a:effectLst>
              </a:rPr>
              <a:t>„….Deutschland ist das einzige Land der Welt, in dem nahtlos eine Phase I Studie in eine Phase IV Studie übergeht…..“</a:t>
            </a:r>
            <a:endParaRPr lang="de-DE" sz="2400" b="1" i="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005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0" y="0"/>
            <a:ext cx="9144000" cy="943898"/>
          </a:xfrm>
          <a:prstGeom prst="rect">
            <a:avLst/>
          </a:prstGeom>
          <a:solidFill>
            <a:srgbClr val="00006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b="1" smtClean="0">
              <a:solidFill>
                <a:srgbClr val="000000"/>
              </a:solidFill>
              <a:latin typeface="Arial" pitchFamily="34" charset="0"/>
            </a:endParaRPr>
          </a:p>
        </p:txBody>
      </p:sp>
      <p:sp>
        <p:nvSpPr>
          <p:cNvPr id="9" name="Textfeld 8"/>
          <p:cNvSpPr txBox="1"/>
          <p:nvPr/>
        </p:nvSpPr>
        <p:spPr>
          <a:xfrm>
            <a:off x="5568533" y="24231"/>
            <a:ext cx="3575467" cy="307777"/>
          </a:xfrm>
          <a:prstGeom prst="rect">
            <a:avLst/>
          </a:prstGeom>
          <a:noFill/>
        </p:spPr>
        <p:txBody>
          <a:bodyPr wrap="none" rtlCol="0">
            <a:spAutoFit/>
          </a:bodyPr>
          <a:lstStyle/>
          <a:p>
            <a:pPr algn="r"/>
            <a:r>
              <a:rPr lang="de-DE" sz="1400" dirty="0" smtClean="0">
                <a:solidFill>
                  <a:srgbClr val="FFFFFF"/>
                </a:solidFill>
                <a:latin typeface="Calibri" panose="020F0502020204030204" pitchFamily="34" charset="0"/>
              </a:rPr>
              <a:t>Weir MR et al, N Engl J Med 2015; 372: 211-21</a:t>
            </a:r>
            <a:endParaRPr lang="de-DE" sz="1400" dirty="0">
              <a:solidFill>
                <a:srgbClr val="FFFFFF"/>
              </a:solidFill>
              <a:latin typeface="Calibri" panose="020F0502020204030204" pitchFamily="34" charset="0"/>
            </a:endParaRPr>
          </a:p>
        </p:txBody>
      </p:sp>
      <p:sp>
        <p:nvSpPr>
          <p:cNvPr id="10" name="Textfeld 9"/>
          <p:cNvSpPr txBox="1"/>
          <p:nvPr/>
        </p:nvSpPr>
        <p:spPr>
          <a:xfrm>
            <a:off x="2450720" y="311463"/>
            <a:ext cx="4371710" cy="523220"/>
          </a:xfrm>
          <a:prstGeom prst="rect">
            <a:avLst/>
          </a:prstGeom>
          <a:noFill/>
        </p:spPr>
        <p:txBody>
          <a:bodyPr wrap="none" rtlCol="0">
            <a:spAutoFit/>
          </a:bodyPr>
          <a:lstStyle/>
          <a:p>
            <a:r>
              <a:rPr lang="de-DE" sz="2800" b="1" dirty="0" err="1" smtClean="0">
                <a:solidFill>
                  <a:srgbClr val="FFFFFF"/>
                </a:solidFill>
                <a:effectLst>
                  <a:outerShdw blurRad="38100" dist="38100" dir="2700000" algn="tl">
                    <a:srgbClr val="000000">
                      <a:alpha val="43137"/>
                    </a:srgbClr>
                  </a:outerShdw>
                </a:effectLst>
                <a:latin typeface="Calibri" panose="020F0502020204030204" pitchFamily="34" charset="0"/>
              </a:rPr>
              <a:t>Patiromer</a:t>
            </a:r>
            <a:r>
              <a:rPr lang="de-DE" sz="2800" b="1" dirty="0" smtClean="0">
                <a:solidFill>
                  <a:srgbClr val="FFFFFF"/>
                </a:solidFill>
                <a:effectLst>
                  <a:outerShdw blurRad="38100" dist="38100" dir="2700000" algn="tl">
                    <a:srgbClr val="000000">
                      <a:alpha val="43137"/>
                    </a:srgbClr>
                  </a:outerShdw>
                </a:effectLst>
                <a:latin typeface="Calibri" panose="020F0502020204030204" pitchFamily="34" charset="0"/>
              </a:rPr>
              <a:t> als Kalium-Binder</a:t>
            </a:r>
            <a:endParaRPr lang="de-DE" sz="2800" b="1" dirty="0">
              <a:solidFill>
                <a:srgbClr val="FFFFFF"/>
              </a:solidFill>
              <a:effectLst>
                <a:outerShdw blurRad="38100" dist="38100" dir="2700000" algn="tl">
                  <a:srgbClr val="000000">
                    <a:alpha val="43137"/>
                  </a:srgbClr>
                </a:outerShdw>
              </a:effectLst>
              <a:latin typeface="Calibri" panose="020F0502020204030204" pitchFamily="34" charset="0"/>
            </a:endParaRPr>
          </a:p>
        </p:txBody>
      </p:sp>
      <p:pic>
        <p:nvPicPr>
          <p:cNvPr id="2" name="Grafik 1"/>
          <p:cNvPicPr>
            <a:picLocks noChangeAspect="1"/>
          </p:cNvPicPr>
          <p:nvPr/>
        </p:nvPicPr>
        <p:blipFill>
          <a:blip r:embed="rId3"/>
          <a:stretch>
            <a:fillRect/>
          </a:stretch>
        </p:blipFill>
        <p:spPr>
          <a:xfrm>
            <a:off x="1037969" y="1141589"/>
            <a:ext cx="7197213" cy="5699517"/>
          </a:xfrm>
          <a:prstGeom prst="rect">
            <a:avLst/>
          </a:prstGeom>
        </p:spPr>
      </p:pic>
    </p:spTree>
    <p:extLst>
      <p:ext uri="{BB962C8B-B14F-4D97-AF65-F5344CB8AC3E}">
        <p14:creationId xmlns:p14="http://schemas.microsoft.com/office/powerpoint/2010/main" val="16924707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ac.450f.edgecastcdn.net/80450F/tsminteractive.com/files/2012/06/Wa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2261935" cy="1507957"/>
          </a:xfrm>
          <a:prstGeom prst="rect">
            <a:avLst/>
          </a:prstGeom>
          <a:noFill/>
          <a:extLst>
            <a:ext uri="{909E8E84-426E-40DD-AFC4-6F175D3DCCD1}">
              <a14:hiddenFill xmlns:a14="http://schemas.microsoft.com/office/drawing/2010/main">
                <a:solidFill>
                  <a:srgbClr val="FFFFFF"/>
                </a:solidFill>
              </a14:hiddenFill>
            </a:ext>
          </a:extLst>
        </p:spPr>
      </p:pic>
      <p:pic>
        <p:nvPicPr>
          <p:cNvPr id="64516" name="Picture 4" descr="http://paleoleap.com/pictures/taketheleap/water-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8966" y="1"/>
            <a:ext cx="1133802" cy="1507957"/>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bwMode="auto">
          <a:xfrm>
            <a:off x="2261935" y="1"/>
            <a:ext cx="5727031" cy="1507957"/>
          </a:xfrm>
          <a:prstGeom prst="rect">
            <a:avLst/>
          </a:prstGeom>
          <a:solidFill>
            <a:srgbClr val="00006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pitchFamily="34" charset="0"/>
            </a:endParaRPr>
          </a:p>
        </p:txBody>
      </p:sp>
      <p:sp>
        <p:nvSpPr>
          <p:cNvPr id="6" name="Textfeld 5"/>
          <p:cNvSpPr txBox="1"/>
          <p:nvPr/>
        </p:nvSpPr>
        <p:spPr>
          <a:xfrm>
            <a:off x="2261936" y="471884"/>
            <a:ext cx="5727030" cy="954107"/>
          </a:xfrm>
          <a:prstGeom prst="rect">
            <a:avLst/>
          </a:prstGeom>
          <a:noFill/>
        </p:spPr>
        <p:txBody>
          <a:bodyPr wrap="square" rtlCol="0">
            <a:spAutoFit/>
          </a:bodyPr>
          <a:lstStyle/>
          <a:p>
            <a:pPr algn="ctr"/>
            <a:r>
              <a:rPr lang="de-DE" sz="2800" b="1" dirty="0" smtClean="0">
                <a:solidFill>
                  <a:srgbClr val="FFFFFF"/>
                </a:solidFill>
                <a:effectLst>
                  <a:outerShdw blurRad="38100" dist="38100" dir="2700000" algn="tl">
                    <a:srgbClr val="000000">
                      <a:alpha val="43137"/>
                    </a:srgbClr>
                  </a:outerShdw>
                </a:effectLst>
                <a:latin typeface="Calibri" panose="020F0502020204030204" pitchFamily="34" charset="0"/>
              </a:rPr>
              <a:t>Flüssigkeitszufuhr, </a:t>
            </a:r>
            <a:br>
              <a:rPr lang="de-DE" sz="2800" b="1" dirty="0" smtClean="0">
                <a:solidFill>
                  <a:srgbClr val="FFFFFF"/>
                </a:solidFill>
                <a:effectLst>
                  <a:outerShdw blurRad="38100" dist="38100" dir="2700000" algn="tl">
                    <a:srgbClr val="000000">
                      <a:alpha val="43137"/>
                    </a:srgbClr>
                  </a:outerShdw>
                </a:effectLst>
                <a:latin typeface="Calibri" panose="020F0502020204030204" pitchFamily="34" charset="0"/>
              </a:rPr>
            </a:br>
            <a:r>
              <a:rPr lang="de-DE" sz="2800" b="1" dirty="0" smtClean="0">
                <a:solidFill>
                  <a:srgbClr val="FFFFFF"/>
                </a:solidFill>
                <a:effectLst>
                  <a:outerShdw blurRad="38100" dist="38100" dir="2700000" algn="tl">
                    <a:srgbClr val="000000">
                      <a:alpha val="43137"/>
                    </a:srgbClr>
                  </a:outerShdw>
                </a:effectLst>
                <a:latin typeface="Calibri" panose="020F0502020204030204" pitchFamily="34" charset="0"/>
              </a:rPr>
              <a:t>GFR-Verlust und Mortalität</a:t>
            </a:r>
            <a:endParaRPr lang="de-DE" sz="2800" b="1"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5" name="Rechteck 4"/>
          <p:cNvSpPr/>
          <p:nvPr/>
        </p:nvSpPr>
        <p:spPr>
          <a:xfrm>
            <a:off x="3136230" y="-14920"/>
            <a:ext cx="4965033" cy="307777"/>
          </a:xfrm>
          <a:prstGeom prst="rect">
            <a:avLst/>
          </a:prstGeom>
        </p:spPr>
        <p:txBody>
          <a:bodyPr wrap="square">
            <a:spAutoFit/>
          </a:bodyPr>
          <a:lstStyle/>
          <a:p>
            <a:r>
              <a:rPr lang="nb-NO" sz="1400" dirty="0" smtClean="0">
                <a:solidFill>
                  <a:schemeClr val="bg1"/>
                </a:solidFill>
                <a:latin typeface="Arial" panose="020B0604020202020204" pitchFamily="34" charset="0"/>
                <a:cs typeface="Arial" panose="020B0604020202020204" pitchFamily="34" charset="0"/>
              </a:rPr>
              <a:t>Palmer SC et al. Nephrol </a:t>
            </a:r>
            <a:r>
              <a:rPr lang="nb-NO" sz="1400" dirty="0">
                <a:solidFill>
                  <a:schemeClr val="bg1"/>
                </a:solidFill>
                <a:latin typeface="Arial" panose="020B0604020202020204" pitchFamily="34" charset="0"/>
                <a:cs typeface="Arial" panose="020B0604020202020204" pitchFamily="34" charset="0"/>
              </a:rPr>
              <a:t>Dial Transplant. </a:t>
            </a:r>
            <a:r>
              <a:rPr lang="nb-NO" sz="1400" dirty="0" smtClean="0">
                <a:solidFill>
                  <a:schemeClr val="bg1"/>
                </a:solidFill>
                <a:latin typeface="Arial" panose="020B0604020202020204" pitchFamily="34" charset="0"/>
                <a:cs typeface="Arial" panose="020B0604020202020204" pitchFamily="34" charset="0"/>
              </a:rPr>
              <a:t>2014; 29:1377-84</a:t>
            </a:r>
            <a:endParaRPr lang="de-DE" sz="1400" dirty="0">
              <a:solidFill>
                <a:schemeClr val="bg1"/>
              </a:solidFill>
              <a:latin typeface="Arial" panose="020B0604020202020204" pitchFamily="34" charset="0"/>
              <a:cs typeface="Arial" panose="020B0604020202020204" pitchFamily="34" charset="0"/>
            </a:endParaRPr>
          </a:p>
        </p:txBody>
      </p:sp>
      <p:sp>
        <p:nvSpPr>
          <p:cNvPr id="8" name="Rechteck 7"/>
          <p:cNvSpPr/>
          <p:nvPr/>
        </p:nvSpPr>
        <p:spPr>
          <a:xfrm>
            <a:off x="0" y="1686985"/>
            <a:ext cx="2406316" cy="4970591"/>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err="1" smtClean="0">
                <a:latin typeface="Calibri" panose="020F0502020204030204" pitchFamily="34" charset="0"/>
              </a:rPr>
              <a:t>Prospektive</a:t>
            </a:r>
            <a:r>
              <a:rPr lang="en-US" sz="2400" dirty="0" smtClean="0">
                <a:latin typeface="Calibri" panose="020F0502020204030204" pitchFamily="34" charset="0"/>
              </a:rPr>
              <a:t> </a:t>
            </a:r>
            <a:r>
              <a:rPr lang="en-US" sz="2400" dirty="0" err="1" smtClean="0">
                <a:latin typeface="Calibri" panose="020F0502020204030204" pitchFamily="34" charset="0"/>
              </a:rPr>
              <a:t>Kohorten-Studie</a:t>
            </a:r>
            <a:r>
              <a:rPr lang="en-US" sz="2400" dirty="0" smtClean="0">
                <a:latin typeface="Calibri" panose="020F0502020204030204" pitchFamily="34" charset="0"/>
              </a:rPr>
              <a:t> an </a:t>
            </a:r>
            <a:br>
              <a:rPr lang="en-US" sz="2400" dirty="0" smtClean="0">
                <a:latin typeface="Calibri" panose="020F0502020204030204" pitchFamily="34" charset="0"/>
              </a:rPr>
            </a:br>
            <a:r>
              <a:rPr lang="en-US" sz="2400" dirty="0" smtClean="0">
                <a:latin typeface="Calibri" panose="020F0502020204030204" pitchFamily="34" charset="0"/>
              </a:rPr>
              <a:t>3858 </a:t>
            </a:r>
            <a:r>
              <a:rPr lang="en-US" sz="2400" dirty="0" err="1" smtClean="0">
                <a:latin typeface="Calibri" panose="020F0502020204030204" pitchFamily="34" charset="0"/>
              </a:rPr>
              <a:t>über</a:t>
            </a:r>
            <a:r>
              <a:rPr lang="en-US" sz="2400" dirty="0" smtClean="0">
                <a:latin typeface="Calibri" panose="020F0502020204030204" pitchFamily="34" charset="0"/>
              </a:rPr>
              <a:t> </a:t>
            </a:r>
            <a:br>
              <a:rPr lang="en-US" sz="2400" dirty="0" smtClean="0">
                <a:latin typeface="Calibri" panose="020F0502020204030204" pitchFamily="34" charset="0"/>
              </a:rPr>
            </a:br>
            <a:r>
              <a:rPr lang="en-US" sz="2400" dirty="0" smtClean="0">
                <a:latin typeface="Calibri" panose="020F0502020204030204" pitchFamily="34" charset="0"/>
              </a:rPr>
              <a:t>49-jährigen </a:t>
            </a:r>
            <a:r>
              <a:rPr lang="en-US" sz="2400" dirty="0" err="1" smtClean="0">
                <a:latin typeface="Calibri" panose="020F0502020204030204" pitchFamily="34" charset="0"/>
              </a:rPr>
              <a:t>Australiern</a:t>
            </a:r>
            <a:r>
              <a:rPr lang="en-US" sz="2400" dirty="0" smtClean="0">
                <a:latin typeface="Calibri" panose="020F0502020204030204" pitchFamily="34" charset="0"/>
              </a:rPr>
              <a:t>. </a:t>
            </a:r>
          </a:p>
          <a:p>
            <a:pPr marL="342900" indent="-342900">
              <a:buFont typeface="Arial" panose="020B0604020202020204" pitchFamily="34" charset="0"/>
              <a:buChar char="•"/>
            </a:pPr>
            <a:r>
              <a:rPr lang="en-US" sz="2400" dirty="0" err="1" smtClean="0">
                <a:latin typeface="Calibri" panose="020F0502020204030204" pitchFamily="34" charset="0"/>
              </a:rPr>
              <a:t>Tägl</a:t>
            </a:r>
            <a:r>
              <a:rPr lang="en-US" sz="2400" dirty="0" smtClean="0">
                <a:latin typeface="Calibri" panose="020F0502020204030204" pitchFamily="34" charset="0"/>
              </a:rPr>
              <a:t>. </a:t>
            </a:r>
            <a:r>
              <a:rPr lang="en-US" sz="2400" dirty="0" err="1" smtClean="0">
                <a:latin typeface="Calibri" panose="020F0502020204030204" pitchFamily="34" charset="0"/>
              </a:rPr>
              <a:t>Flüssig-keitszufuhr</a:t>
            </a:r>
            <a:r>
              <a:rPr lang="en-US" sz="2400" dirty="0" smtClean="0">
                <a:latin typeface="Calibri" panose="020F0502020204030204" pitchFamily="34" charset="0"/>
              </a:rPr>
              <a:t> </a:t>
            </a:r>
            <a:br>
              <a:rPr lang="en-US" sz="2400" dirty="0" smtClean="0">
                <a:latin typeface="Calibri" panose="020F0502020204030204" pitchFamily="34" charset="0"/>
              </a:rPr>
            </a:br>
            <a:r>
              <a:rPr lang="en-US" sz="2400" dirty="0" err="1" smtClean="0">
                <a:latin typeface="Calibri" panose="020F0502020204030204" pitchFamily="34" charset="0"/>
              </a:rPr>
              <a:t>aus</a:t>
            </a:r>
            <a:r>
              <a:rPr lang="en-US" sz="2400" dirty="0" smtClean="0">
                <a:latin typeface="Calibri" panose="020F0502020204030204" pitchFamily="34" charset="0"/>
              </a:rPr>
              <a:t> </a:t>
            </a:r>
            <a:r>
              <a:rPr lang="en-US" sz="2400" dirty="0" err="1" smtClean="0">
                <a:latin typeface="Calibri" panose="020F0502020204030204" pitchFamily="34" charset="0"/>
              </a:rPr>
              <a:t>Nahrung</a:t>
            </a:r>
            <a:r>
              <a:rPr lang="en-US" sz="2400" dirty="0" smtClean="0">
                <a:latin typeface="Calibri" panose="020F0502020204030204" pitchFamily="34" charset="0"/>
              </a:rPr>
              <a:t> </a:t>
            </a:r>
            <a:br>
              <a:rPr lang="en-US" sz="2400" dirty="0" smtClean="0">
                <a:latin typeface="Calibri" panose="020F0502020204030204" pitchFamily="34" charset="0"/>
              </a:rPr>
            </a:br>
            <a:r>
              <a:rPr lang="en-US" sz="2400" dirty="0" smtClean="0">
                <a:latin typeface="Calibri" panose="020F0502020204030204" pitchFamily="34" charset="0"/>
              </a:rPr>
              <a:t>+ </a:t>
            </a:r>
            <a:r>
              <a:rPr lang="en-US" sz="2400" dirty="0" err="1" smtClean="0">
                <a:latin typeface="Calibri" panose="020F0502020204030204" pitchFamily="34" charset="0"/>
              </a:rPr>
              <a:t>Getränken</a:t>
            </a:r>
            <a:r>
              <a:rPr lang="en-US" sz="2400" dirty="0" smtClean="0">
                <a:latin typeface="Calibri" panose="020F0502020204030204" pitchFamily="34" charset="0"/>
              </a:rPr>
              <a:t> </a:t>
            </a:r>
            <a:r>
              <a:rPr lang="en-US" sz="2000" dirty="0" smtClean="0">
                <a:latin typeface="Calibri" panose="020F0502020204030204" pitchFamily="34" charset="0"/>
              </a:rPr>
              <a:t>(</a:t>
            </a:r>
            <a:r>
              <a:rPr lang="en-US" sz="2000" dirty="0" err="1" smtClean="0">
                <a:latin typeface="Calibri" panose="020F0502020204030204" pitchFamily="34" charset="0"/>
              </a:rPr>
              <a:t>ohne</a:t>
            </a:r>
            <a:r>
              <a:rPr lang="en-US" sz="2000" dirty="0" smtClean="0">
                <a:latin typeface="Calibri" panose="020F0502020204030204" pitchFamily="34" charset="0"/>
              </a:rPr>
              <a:t> </a:t>
            </a:r>
            <a:r>
              <a:rPr lang="en-US" sz="2000" dirty="0" err="1" smtClean="0">
                <a:latin typeface="Calibri" panose="020F0502020204030204" pitchFamily="34" charset="0"/>
              </a:rPr>
              <a:t>Wasser</a:t>
            </a:r>
            <a:r>
              <a:rPr lang="en-US" sz="2000" dirty="0" smtClean="0">
                <a:latin typeface="Calibri" panose="020F0502020204030204" pitchFamily="34" charset="0"/>
              </a:rPr>
              <a:t>)</a:t>
            </a:r>
            <a:r>
              <a:rPr lang="en-US" sz="2400" dirty="0" smtClean="0">
                <a:latin typeface="Calibri" panose="020F0502020204030204" pitchFamily="34" charset="0"/>
              </a:rPr>
              <a:t> </a:t>
            </a:r>
            <a:r>
              <a:rPr lang="en-US" sz="2400" dirty="0" err="1" smtClean="0">
                <a:latin typeface="Calibri" panose="020F0502020204030204" pitchFamily="34" charset="0"/>
              </a:rPr>
              <a:t>über</a:t>
            </a:r>
            <a:r>
              <a:rPr lang="en-US" sz="2400" dirty="0" smtClean="0">
                <a:latin typeface="Calibri" panose="020F0502020204030204" pitchFamily="34" charset="0"/>
              </a:rPr>
              <a:t> </a:t>
            </a:r>
            <a:r>
              <a:rPr lang="en-US" sz="2400" dirty="0" err="1" smtClean="0">
                <a:latin typeface="Calibri" panose="020F0502020204030204" pitchFamily="34" charset="0"/>
              </a:rPr>
              <a:t>Frage-bogen</a:t>
            </a:r>
            <a:r>
              <a:rPr lang="en-US" sz="2400" dirty="0" smtClean="0">
                <a:latin typeface="Calibri" panose="020F0502020204030204" pitchFamily="34" charset="0"/>
              </a:rPr>
              <a:t> </a:t>
            </a:r>
            <a:r>
              <a:rPr lang="en-US" sz="2400" dirty="0" err="1" smtClean="0">
                <a:latin typeface="Calibri" panose="020F0502020204030204" pitchFamily="34" charset="0"/>
              </a:rPr>
              <a:t>erfasst</a:t>
            </a:r>
            <a:r>
              <a:rPr lang="en-US" sz="2400" dirty="0" smtClean="0">
                <a:latin typeface="Calibri" panose="020F0502020204030204" pitchFamily="34" charset="0"/>
              </a:rPr>
              <a:t>.</a:t>
            </a:r>
          </a:p>
        </p:txBody>
      </p:sp>
      <p:pic>
        <p:nvPicPr>
          <p:cNvPr id="9" name="Grafik 8"/>
          <p:cNvPicPr>
            <a:picLocks noChangeAspect="1"/>
          </p:cNvPicPr>
          <p:nvPr/>
        </p:nvPicPr>
        <p:blipFill>
          <a:blip r:embed="rId4"/>
          <a:stretch>
            <a:fillRect/>
          </a:stretch>
        </p:blipFill>
        <p:spPr>
          <a:xfrm>
            <a:off x="2422560" y="1979841"/>
            <a:ext cx="6392372" cy="4593446"/>
          </a:xfrm>
          <a:prstGeom prst="rect">
            <a:avLst/>
          </a:prstGeom>
        </p:spPr>
      </p:pic>
    </p:spTree>
    <p:extLst>
      <p:ext uri="{BB962C8B-B14F-4D97-AF65-F5344CB8AC3E}">
        <p14:creationId xmlns:p14="http://schemas.microsoft.com/office/powerpoint/2010/main" val="139547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ac.450f.edgecastcdn.net/80450F/tsminteractive.com/files/2012/06/Wa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2261935" cy="1507957"/>
          </a:xfrm>
          <a:prstGeom prst="rect">
            <a:avLst/>
          </a:prstGeom>
          <a:noFill/>
          <a:extLst>
            <a:ext uri="{909E8E84-426E-40DD-AFC4-6F175D3DCCD1}">
              <a14:hiddenFill xmlns:a14="http://schemas.microsoft.com/office/drawing/2010/main">
                <a:solidFill>
                  <a:srgbClr val="FFFFFF"/>
                </a:solidFill>
              </a14:hiddenFill>
            </a:ext>
          </a:extLst>
        </p:spPr>
      </p:pic>
      <p:pic>
        <p:nvPicPr>
          <p:cNvPr id="64516" name="Picture 4" descr="http://paleoleap.com/pictures/taketheleap/water-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8966" y="1"/>
            <a:ext cx="1133802" cy="1507957"/>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bwMode="auto">
          <a:xfrm>
            <a:off x="2261935" y="1"/>
            <a:ext cx="5727031" cy="1507957"/>
          </a:xfrm>
          <a:prstGeom prst="rect">
            <a:avLst/>
          </a:prstGeom>
          <a:solidFill>
            <a:srgbClr val="00006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pitchFamily="34" charset="0"/>
            </a:endParaRPr>
          </a:p>
        </p:txBody>
      </p:sp>
      <p:sp>
        <p:nvSpPr>
          <p:cNvPr id="6" name="Textfeld 5"/>
          <p:cNvSpPr txBox="1"/>
          <p:nvPr/>
        </p:nvSpPr>
        <p:spPr>
          <a:xfrm>
            <a:off x="2261936" y="471884"/>
            <a:ext cx="5727030" cy="954107"/>
          </a:xfrm>
          <a:prstGeom prst="rect">
            <a:avLst/>
          </a:prstGeom>
          <a:noFill/>
        </p:spPr>
        <p:txBody>
          <a:bodyPr wrap="square" rtlCol="0">
            <a:spAutoFit/>
          </a:bodyPr>
          <a:lstStyle/>
          <a:p>
            <a:pPr algn="ctr"/>
            <a:r>
              <a:rPr lang="de-DE" sz="2800" b="1" dirty="0" smtClean="0">
                <a:solidFill>
                  <a:srgbClr val="FFFFFF"/>
                </a:solidFill>
                <a:effectLst>
                  <a:outerShdw blurRad="38100" dist="38100" dir="2700000" algn="tl">
                    <a:srgbClr val="000000">
                      <a:alpha val="43137"/>
                    </a:srgbClr>
                  </a:outerShdw>
                </a:effectLst>
                <a:latin typeface="Calibri" panose="020F0502020204030204" pitchFamily="34" charset="0"/>
              </a:rPr>
              <a:t>Flüssigkeitszufuhr, </a:t>
            </a:r>
            <a:br>
              <a:rPr lang="de-DE" sz="2800" b="1" dirty="0" smtClean="0">
                <a:solidFill>
                  <a:srgbClr val="FFFFFF"/>
                </a:solidFill>
                <a:effectLst>
                  <a:outerShdw blurRad="38100" dist="38100" dir="2700000" algn="tl">
                    <a:srgbClr val="000000">
                      <a:alpha val="43137"/>
                    </a:srgbClr>
                  </a:outerShdw>
                </a:effectLst>
                <a:latin typeface="Calibri" panose="020F0502020204030204" pitchFamily="34" charset="0"/>
              </a:rPr>
            </a:br>
            <a:r>
              <a:rPr lang="de-DE" sz="2800" b="1" dirty="0" smtClean="0">
                <a:solidFill>
                  <a:srgbClr val="FFFFFF"/>
                </a:solidFill>
                <a:effectLst>
                  <a:outerShdw blurRad="38100" dist="38100" dir="2700000" algn="tl">
                    <a:srgbClr val="000000">
                      <a:alpha val="43137"/>
                    </a:srgbClr>
                  </a:outerShdw>
                </a:effectLst>
                <a:latin typeface="Calibri" panose="020F0502020204030204" pitchFamily="34" charset="0"/>
              </a:rPr>
              <a:t>GFR-Verlust und Mortalität</a:t>
            </a:r>
            <a:endParaRPr lang="de-DE" sz="2800" b="1"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5" name="Rechteck 4"/>
          <p:cNvSpPr/>
          <p:nvPr/>
        </p:nvSpPr>
        <p:spPr>
          <a:xfrm>
            <a:off x="3136230" y="-14920"/>
            <a:ext cx="4965033" cy="307777"/>
          </a:xfrm>
          <a:prstGeom prst="rect">
            <a:avLst/>
          </a:prstGeom>
        </p:spPr>
        <p:txBody>
          <a:bodyPr wrap="square">
            <a:spAutoFit/>
          </a:bodyPr>
          <a:lstStyle/>
          <a:p>
            <a:r>
              <a:rPr lang="nb-NO" sz="1400" dirty="0" smtClean="0">
                <a:solidFill>
                  <a:schemeClr val="bg1"/>
                </a:solidFill>
                <a:latin typeface="Arial" panose="020B0604020202020204" pitchFamily="34" charset="0"/>
                <a:cs typeface="Arial" panose="020B0604020202020204" pitchFamily="34" charset="0"/>
              </a:rPr>
              <a:t>Palmer SC et al. Nephrol </a:t>
            </a:r>
            <a:r>
              <a:rPr lang="nb-NO" sz="1400" dirty="0">
                <a:solidFill>
                  <a:schemeClr val="bg1"/>
                </a:solidFill>
                <a:latin typeface="Arial" panose="020B0604020202020204" pitchFamily="34" charset="0"/>
                <a:cs typeface="Arial" panose="020B0604020202020204" pitchFamily="34" charset="0"/>
              </a:rPr>
              <a:t>Dial Transplant. </a:t>
            </a:r>
            <a:r>
              <a:rPr lang="nb-NO" sz="1400" dirty="0" smtClean="0">
                <a:solidFill>
                  <a:schemeClr val="bg1"/>
                </a:solidFill>
                <a:latin typeface="Arial" panose="020B0604020202020204" pitchFamily="34" charset="0"/>
                <a:cs typeface="Arial" panose="020B0604020202020204" pitchFamily="34" charset="0"/>
              </a:rPr>
              <a:t>2014; 29:1377-84</a:t>
            </a:r>
            <a:endParaRPr lang="de-DE" sz="1400" dirty="0">
              <a:solidFill>
                <a:schemeClr val="bg1"/>
              </a:solidFill>
              <a:latin typeface="Arial" panose="020B0604020202020204" pitchFamily="34" charset="0"/>
              <a:cs typeface="Arial" panose="020B0604020202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1429947205"/>
              </p:ext>
            </p:extLst>
          </p:nvPr>
        </p:nvGraphicFramePr>
        <p:xfrm>
          <a:off x="465223" y="2239934"/>
          <a:ext cx="8090646" cy="2489279"/>
        </p:xfrm>
        <a:graphic>
          <a:graphicData uri="http://schemas.openxmlformats.org/drawingml/2006/table">
            <a:tbl>
              <a:tblPr firstRow="1" bandRow="1">
                <a:tableStyleId>{5C22544A-7EE6-4342-B048-85BDC9FD1C3A}</a:tableStyleId>
              </a:tblPr>
              <a:tblGrid>
                <a:gridCol w="1909009"/>
                <a:gridCol w="1235242"/>
                <a:gridCol w="1347537"/>
                <a:gridCol w="1283368"/>
                <a:gridCol w="1331495"/>
                <a:gridCol w="983995"/>
              </a:tblGrid>
              <a:tr h="663687">
                <a:tc>
                  <a:txBody>
                    <a:bodyPr/>
                    <a:lstStyle/>
                    <a:p>
                      <a:endParaRPr lang="de-DE"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rgbClr val="336699"/>
                    </a:solidFill>
                  </a:tcPr>
                </a:tc>
                <a:tc gridSpan="4">
                  <a:txBody>
                    <a:bodyPr/>
                    <a:lstStyle/>
                    <a:p>
                      <a:pPr algn="ctr"/>
                      <a:r>
                        <a:rPr lang="de-DE"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Tägliche Flüssigkeitszufuhr [Liter]</a:t>
                      </a:r>
                      <a:endParaRPr lang="de-DE"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336699"/>
                    </a:solidFill>
                  </a:tcPr>
                </a:tc>
                <a:tc hMerge="1">
                  <a:txBody>
                    <a:bodyPr/>
                    <a:lstStyle/>
                    <a:p>
                      <a:pPr algn="ctr"/>
                      <a:endParaRPr lang="de-DE"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rgbClr val="336699"/>
                    </a:solidFill>
                  </a:tcPr>
                </a:tc>
                <a:tc hMerge="1">
                  <a:txBody>
                    <a:bodyPr/>
                    <a:lstStyle/>
                    <a:p>
                      <a:pPr algn="ctr"/>
                      <a:endParaRPr lang="de-DE"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rgbClr val="336699"/>
                    </a:solidFill>
                  </a:tcPr>
                </a:tc>
                <a:tc hMerge="1">
                  <a:txBody>
                    <a:bodyPr/>
                    <a:lstStyle/>
                    <a:p>
                      <a:pPr algn="ctr"/>
                      <a:endParaRPr lang="de-DE"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rgbClr val="336699"/>
                    </a:solidFill>
                  </a:tcPr>
                </a:tc>
                <a:tc>
                  <a:txBody>
                    <a:bodyPr/>
                    <a:lstStyle/>
                    <a:p>
                      <a:pPr algn="ctr"/>
                      <a:endParaRPr lang="de-DE"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rgbClr val="336699"/>
                    </a:solidFill>
                  </a:tcPr>
                </a:tc>
              </a:tr>
              <a:tr h="545432">
                <a:tc>
                  <a:txBody>
                    <a:bodyPr/>
                    <a:lstStyle/>
                    <a:p>
                      <a:endParaRPr lang="de-DE"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rgbClr val="336699"/>
                    </a:solidFill>
                  </a:tcPr>
                </a:tc>
                <a:tc>
                  <a:txBody>
                    <a:bodyPr/>
                    <a:lstStyle/>
                    <a:p>
                      <a:pPr algn="ctr"/>
                      <a:r>
                        <a:rPr lang="de-DE"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&lt;2 </a:t>
                      </a:r>
                      <a:endParaRPr lang="de-DE"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336699"/>
                    </a:solidFill>
                  </a:tcPr>
                </a:tc>
                <a:tc>
                  <a:txBody>
                    <a:bodyPr/>
                    <a:lstStyle/>
                    <a:p>
                      <a:pPr algn="ctr"/>
                      <a:r>
                        <a:rPr lang="de-DE"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2-2,4</a:t>
                      </a:r>
                      <a:endParaRPr lang="de-DE"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336699"/>
                    </a:solidFill>
                  </a:tcPr>
                </a:tc>
                <a:tc>
                  <a:txBody>
                    <a:bodyPr/>
                    <a:lstStyle/>
                    <a:p>
                      <a:pPr algn="ctr"/>
                      <a:r>
                        <a:rPr lang="de-DE"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2,5-2,9</a:t>
                      </a:r>
                      <a:endParaRPr lang="de-DE"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336699"/>
                    </a:solidFill>
                  </a:tcPr>
                </a:tc>
                <a:tc>
                  <a:txBody>
                    <a:bodyPr/>
                    <a:lstStyle/>
                    <a:p>
                      <a:pPr algn="ctr"/>
                      <a:r>
                        <a:rPr lang="de-DE"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&gt;3</a:t>
                      </a:r>
                      <a:endParaRPr lang="de-DE"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336699"/>
                    </a:solidFill>
                  </a:tcPr>
                </a:tc>
                <a:tc>
                  <a:txBody>
                    <a:bodyPr/>
                    <a:lstStyle/>
                    <a:p>
                      <a:pPr algn="ctr"/>
                      <a:r>
                        <a:rPr lang="de-DE"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de-DE"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rgbClr val="336699"/>
                    </a:solidFill>
                  </a:tcPr>
                </a:tc>
              </a:tr>
              <a:tr h="370840">
                <a:tc>
                  <a:txBody>
                    <a:bodyPr/>
                    <a:lstStyle/>
                    <a:p>
                      <a:r>
                        <a:rPr lang="de-DE" sz="2000" b="1" dirty="0" smtClean="0">
                          <a:latin typeface="Arial" panose="020B0604020202020204" pitchFamily="34" charset="0"/>
                          <a:cs typeface="Arial" panose="020B0604020202020204" pitchFamily="34" charset="0"/>
                        </a:rPr>
                        <a:t>Delta </a:t>
                      </a:r>
                      <a:r>
                        <a:rPr lang="de-DE" sz="2000" b="1" dirty="0" err="1" smtClean="0">
                          <a:latin typeface="Arial" panose="020B0604020202020204" pitchFamily="34" charset="0"/>
                          <a:cs typeface="Arial" panose="020B0604020202020204" pitchFamily="34" charset="0"/>
                        </a:rPr>
                        <a:t>eGFR</a:t>
                      </a:r>
                      <a:r>
                        <a:rPr lang="de-DE" sz="2000" b="1" dirty="0" smtClean="0">
                          <a:latin typeface="Arial" panose="020B0604020202020204" pitchFamily="34" charset="0"/>
                          <a:cs typeface="Arial" panose="020B0604020202020204" pitchFamily="34" charset="0"/>
                        </a:rPr>
                        <a:t> </a:t>
                      </a:r>
                      <a:r>
                        <a:rPr lang="de-DE" sz="2000" b="1" dirty="0" err="1" smtClean="0">
                          <a:latin typeface="Arial" panose="020B0604020202020204" pitchFamily="34" charset="0"/>
                          <a:cs typeface="Arial" panose="020B0604020202020204" pitchFamily="34" charset="0"/>
                        </a:rPr>
                        <a:t>intial</a:t>
                      </a:r>
                      <a:r>
                        <a:rPr lang="de-DE" sz="2000" b="1" dirty="0" smtClean="0">
                          <a:latin typeface="Arial" panose="020B0604020202020204" pitchFamily="34" charset="0"/>
                          <a:cs typeface="Arial" panose="020B0604020202020204" pitchFamily="34" charset="0"/>
                        </a:rPr>
                        <a:t> bis Studienende </a:t>
                      </a:r>
                      <a:r>
                        <a:rPr lang="de-DE" dirty="0" smtClean="0">
                          <a:latin typeface="Arial" panose="020B0604020202020204" pitchFamily="34" charset="0"/>
                          <a:cs typeface="Arial" panose="020B0604020202020204" pitchFamily="34" charset="0"/>
                        </a:rPr>
                        <a:t>[ml/min] (SD)</a:t>
                      </a:r>
                      <a:endParaRPr lang="de-DE" dirty="0">
                        <a:latin typeface="Arial" panose="020B0604020202020204" pitchFamily="34" charset="0"/>
                        <a:cs typeface="Arial" panose="020B0604020202020204" pitchFamily="34" charset="0"/>
                      </a:endParaRPr>
                    </a:p>
                  </a:txBody>
                  <a:tcPr/>
                </a:tc>
                <a:tc>
                  <a:txBody>
                    <a:bodyPr/>
                    <a:lstStyle/>
                    <a:p>
                      <a:pPr algn="ctr"/>
                      <a:r>
                        <a:rPr lang="de-DE" sz="2000" b="1" dirty="0" smtClean="0">
                          <a:latin typeface="Arial" panose="020B0604020202020204" pitchFamily="34" charset="0"/>
                          <a:cs typeface="Arial" panose="020B0604020202020204" pitchFamily="34" charset="0"/>
                        </a:rPr>
                        <a:t>-2,4</a:t>
                      </a:r>
                    </a:p>
                    <a:p>
                      <a:pPr algn="ctr"/>
                      <a:r>
                        <a:rPr lang="de-DE" dirty="0" smtClean="0">
                          <a:latin typeface="Arial" panose="020B0604020202020204" pitchFamily="34" charset="0"/>
                          <a:cs typeface="Arial" panose="020B0604020202020204" pitchFamily="34" charset="0"/>
                        </a:rPr>
                        <a:t>(11,7)</a:t>
                      </a:r>
                      <a:endParaRPr lang="de-DE" dirty="0">
                        <a:latin typeface="Arial" panose="020B0604020202020204" pitchFamily="34" charset="0"/>
                        <a:cs typeface="Arial" panose="020B0604020202020204" pitchFamily="34" charset="0"/>
                      </a:endParaRPr>
                    </a:p>
                  </a:txBody>
                  <a:tcPr anchor="ctr"/>
                </a:tc>
                <a:tc>
                  <a:txBody>
                    <a:bodyPr/>
                    <a:lstStyle/>
                    <a:p>
                      <a:pPr algn="ctr"/>
                      <a:r>
                        <a:rPr lang="de-DE" sz="2000" b="1" dirty="0" smtClean="0">
                          <a:latin typeface="Arial" panose="020B0604020202020204" pitchFamily="34" charset="0"/>
                          <a:cs typeface="Arial" panose="020B0604020202020204" pitchFamily="34" charset="0"/>
                        </a:rPr>
                        <a:t>-2,3</a:t>
                      </a:r>
                    </a:p>
                    <a:p>
                      <a:pPr algn="ctr"/>
                      <a:r>
                        <a:rPr lang="de-DE" dirty="0" smtClean="0">
                          <a:latin typeface="Arial" panose="020B0604020202020204" pitchFamily="34" charset="0"/>
                          <a:cs typeface="Arial" panose="020B0604020202020204" pitchFamily="34" charset="0"/>
                        </a:rPr>
                        <a:t>(9,7)</a:t>
                      </a:r>
                      <a:endParaRPr lang="de-DE" dirty="0">
                        <a:latin typeface="Arial" panose="020B0604020202020204" pitchFamily="34" charset="0"/>
                        <a:cs typeface="Arial" panose="020B0604020202020204" pitchFamily="34" charset="0"/>
                      </a:endParaRPr>
                    </a:p>
                  </a:txBody>
                  <a:tcPr anchor="ctr"/>
                </a:tc>
                <a:tc>
                  <a:txBody>
                    <a:bodyPr/>
                    <a:lstStyle/>
                    <a:p>
                      <a:pPr algn="ctr"/>
                      <a:r>
                        <a:rPr lang="de-DE" sz="2000" b="1" dirty="0" smtClean="0">
                          <a:latin typeface="Arial" panose="020B0604020202020204" pitchFamily="34" charset="0"/>
                          <a:cs typeface="Arial" panose="020B0604020202020204" pitchFamily="34" charset="0"/>
                        </a:rPr>
                        <a:t>-2,6</a:t>
                      </a:r>
                    </a:p>
                    <a:p>
                      <a:pPr algn="ctr"/>
                      <a:r>
                        <a:rPr lang="de-DE" dirty="0" smtClean="0">
                          <a:latin typeface="Arial" panose="020B0604020202020204" pitchFamily="34" charset="0"/>
                          <a:cs typeface="Arial" panose="020B0604020202020204" pitchFamily="34" charset="0"/>
                        </a:rPr>
                        <a:t>(12,0)</a:t>
                      </a:r>
                      <a:endParaRPr lang="de-DE" dirty="0">
                        <a:latin typeface="Arial" panose="020B0604020202020204" pitchFamily="34" charset="0"/>
                        <a:cs typeface="Arial" panose="020B0604020202020204" pitchFamily="34" charset="0"/>
                      </a:endParaRPr>
                    </a:p>
                  </a:txBody>
                  <a:tcPr anchor="ctr"/>
                </a:tc>
                <a:tc>
                  <a:txBody>
                    <a:bodyPr/>
                    <a:lstStyle/>
                    <a:p>
                      <a:pPr algn="ctr"/>
                      <a:r>
                        <a:rPr lang="de-DE" sz="2000" b="1" dirty="0" smtClean="0">
                          <a:latin typeface="Arial" panose="020B0604020202020204" pitchFamily="34" charset="0"/>
                          <a:cs typeface="Arial" panose="020B0604020202020204" pitchFamily="34" charset="0"/>
                        </a:rPr>
                        <a:t>-1,5</a:t>
                      </a:r>
                    </a:p>
                    <a:p>
                      <a:pPr algn="ctr"/>
                      <a:r>
                        <a:rPr lang="de-DE" dirty="0" smtClean="0">
                          <a:latin typeface="Arial" panose="020B0604020202020204" pitchFamily="34" charset="0"/>
                          <a:cs typeface="Arial" panose="020B0604020202020204" pitchFamily="34" charset="0"/>
                        </a:rPr>
                        <a:t>(10,5)</a:t>
                      </a:r>
                      <a:endParaRPr lang="de-DE" dirty="0">
                        <a:latin typeface="Arial" panose="020B0604020202020204" pitchFamily="34" charset="0"/>
                        <a:cs typeface="Arial" panose="020B0604020202020204" pitchFamily="34" charset="0"/>
                      </a:endParaRPr>
                    </a:p>
                  </a:txBody>
                  <a:tcPr anchor="ctr"/>
                </a:tc>
                <a:tc>
                  <a:txBody>
                    <a:bodyPr/>
                    <a:lstStyle/>
                    <a:p>
                      <a:pPr algn="ctr"/>
                      <a:r>
                        <a:rPr lang="de-DE" sz="2000" dirty="0" smtClean="0">
                          <a:latin typeface="Arial" panose="020B0604020202020204" pitchFamily="34" charset="0"/>
                          <a:cs typeface="Arial" panose="020B0604020202020204" pitchFamily="34" charset="0"/>
                        </a:rPr>
                        <a:t>0,7</a:t>
                      </a:r>
                      <a:endParaRPr lang="de-DE"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1220752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bwMode="auto">
          <a:xfrm>
            <a:off x="0" y="1"/>
            <a:ext cx="9143999" cy="1371599"/>
          </a:xfrm>
          <a:prstGeom prst="rect">
            <a:avLst/>
          </a:prstGeom>
          <a:solidFill>
            <a:srgbClr val="00006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b="1" smtClean="0">
              <a:solidFill>
                <a:srgbClr val="000000"/>
              </a:solidFill>
              <a:latin typeface="Arial" pitchFamily="34" charset="0"/>
            </a:endParaRPr>
          </a:p>
        </p:txBody>
      </p:sp>
      <p:sp>
        <p:nvSpPr>
          <p:cNvPr id="6" name="Textfeld 5"/>
          <p:cNvSpPr txBox="1"/>
          <p:nvPr/>
        </p:nvSpPr>
        <p:spPr>
          <a:xfrm>
            <a:off x="863599" y="234822"/>
            <a:ext cx="8280399" cy="954107"/>
          </a:xfrm>
          <a:prstGeom prst="rect">
            <a:avLst/>
          </a:prstGeom>
          <a:noFill/>
        </p:spPr>
        <p:txBody>
          <a:bodyPr wrap="square" rtlCol="0">
            <a:spAutoFit/>
          </a:bodyPr>
          <a:lstStyle/>
          <a:p>
            <a:r>
              <a:rPr lang="de-DE" sz="2800" b="1" dirty="0" smtClean="0">
                <a:solidFill>
                  <a:srgbClr val="FFFFFF"/>
                </a:solidFill>
                <a:effectLst>
                  <a:outerShdw blurRad="38100" dist="38100" dir="2700000" algn="tl">
                    <a:srgbClr val="000000">
                      <a:alpha val="43137"/>
                    </a:srgbClr>
                  </a:outerShdw>
                </a:effectLst>
                <a:latin typeface="Calibri" panose="020F0502020204030204" pitchFamily="34" charset="0"/>
              </a:rPr>
              <a:t>Eine neue Substanz-Klasse: </a:t>
            </a:r>
          </a:p>
          <a:p>
            <a:r>
              <a:rPr lang="de-DE" sz="2800" b="1" dirty="0" smtClean="0">
                <a:solidFill>
                  <a:srgbClr val="FFFFFF"/>
                </a:solidFill>
                <a:effectLst>
                  <a:outerShdw blurRad="38100" dist="38100" dir="2700000" algn="tl">
                    <a:srgbClr val="000000">
                      <a:alpha val="43137"/>
                    </a:srgbClr>
                  </a:outerShdw>
                </a:effectLst>
                <a:latin typeface="Calibri" panose="020F0502020204030204" pitchFamily="34" charset="0"/>
              </a:rPr>
              <a:t>Hemmer der Natrium-Protonenpumpe-3</a:t>
            </a:r>
            <a:endParaRPr lang="de-DE" sz="2800" b="1"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5" name="Rechteck 4"/>
          <p:cNvSpPr/>
          <p:nvPr/>
        </p:nvSpPr>
        <p:spPr>
          <a:xfrm>
            <a:off x="4178967" y="1"/>
            <a:ext cx="4965033" cy="307777"/>
          </a:xfrm>
          <a:prstGeom prst="rect">
            <a:avLst/>
          </a:prstGeom>
        </p:spPr>
        <p:txBody>
          <a:bodyPr wrap="square">
            <a:spAutoFit/>
          </a:bodyPr>
          <a:lstStyle/>
          <a:p>
            <a:pPr algn="r"/>
            <a:r>
              <a:rPr lang="nb-NO" sz="1400" dirty="0" smtClean="0">
                <a:solidFill>
                  <a:srgbClr val="FFFFFF"/>
                </a:solidFill>
                <a:latin typeface="Arial" panose="020B0604020202020204" pitchFamily="34" charset="0"/>
                <a:cs typeface="Arial" panose="020B0604020202020204" pitchFamily="34" charset="0"/>
              </a:rPr>
              <a:t>Labonte ED, ASN-Kongress 2014</a:t>
            </a:r>
            <a:endParaRPr lang="de-DE" sz="1400" dirty="0">
              <a:solidFill>
                <a:srgbClr val="FFFFFF"/>
              </a:solidFill>
              <a:latin typeface="Arial" panose="020B0604020202020204" pitchFamily="34" charset="0"/>
              <a:cs typeface="Arial" panose="020B0604020202020204" pitchFamily="34" charset="0"/>
            </a:endParaRPr>
          </a:p>
        </p:txBody>
      </p:sp>
      <p:sp>
        <p:nvSpPr>
          <p:cNvPr id="2" name="Textfeld 1"/>
          <p:cNvSpPr txBox="1"/>
          <p:nvPr/>
        </p:nvSpPr>
        <p:spPr>
          <a:xfrm>
            <a:off x="677333" y="1450538"/>
            <a:ext cx="8144934" cy="400110"/>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rPr>
              <a:t>Erste Substanz: </a:t>
            </a:r>
            <a:r>
              <a:rPr lang="de-DE" sz="2000" b="1" dirty="0" err="1" smtClean="0">
                <a:solidFill>
                  <a:srgbClr val="336699"/>
                </a:solidFill>
                <a:latin typeface="Arial" panose="020B0604020202020204" pitchFamily="34" charset="0"/>
                <a:cs typeface="Arial" panose="020B0604020202020204" pitchFamily="34" charset="0"/>
              </a:rPr>
              <a:t>Tenapanor</a:t>
            </a:r>
            <a:r>
              <a:rPr lang="de-DE" sz="2000" dirty="0" smtClean="0">
                <a:solidFill>
                  <a:srgbClr val="336699"/>
                </a:solidFill>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rPr>
              <a:t>(Astra-</a:t>
            </a:r>
            <a:r>
              <a:rPr lang="de-DE" sz="2000" dirty="0" err="1" smtClean="0">
                <a:latin typeface="Arial" panose="020B0604020202020204" pitchFamily="34" charset="0"/>
                <a:cs typeface="Arial" panose="020B0604020202020204" pitchFamily="34" charset="0"/>
              </a:rPr>
              <a:t>Zeneca</a:t>
            </a:r>
            <a:r>
              <a:rPr lang="de-DE" sz="2000" dirty="0" smtClean="0">
                <a:latin typeface="Arial" panose="020B0604020202020204" pitchFamily="34" charset="0"/>
                <a:cs typeface="Arial" panose="020B0604020202020204" pitchFamily="34" charset="0"/>
              </a:rPr>
              <a:t> + </a:t>
            </a:r>
            <a:r>
              <a:rPr lang="de-DE" sz="2000" dirty="0" err="1" smtClean="0">
                <a:latin typeface="Arial" panose="020B0604020202020204" pitchFamily="34" charset="0"/>
                <a:cs typeface="Arial" panose="020B0604020202020204" pitchFamily="34" charset="0"/>
              </a:rPr>
              <a:t>Ardelyx</a:t>
            </a:r>
            <a:r>
              <a:rPr lang="de-DE" sz="2000" dirty="0" smtClean="0">
                <a:latin typeface="Arial" panose="020B0604020202020204" pitchFamily="34" charset="0"/>
                <a:cs typeface="Arial" panose="020B0604020202020204" pitchFamily="34" charset="0"/>
              </a:rPr>
              <a:t>)</a:t>
            </a:r>
            <a:endParaRPr lang="de-DE" sz="2000" dirty="0">
              <a:latin typeface="Arial" panose="020B0604020202020204" pitchFamily="34" charset="0"/>
              <a:cs typeface="Arial" panose="020B0604020202020204" pitchFamily="34" charset="0"/>
            </a:endParaRPr>
          </a:p>
        </p:txBody>
      </p:sp>
      <p:sp>
        <p:nvSpPr>
          <p:cNvPr id="9" name="Textfeld 8"/>
          <p:cNvSpPr txBox="1"/>
          <p:nvPr/>
        </p:nvSpPr>
        <p:spPr>
          <a:xfrm>
            <a:off x="677336" y="1879599"/>
            <a:ext cx="8144934" cy="1477328"/>
          </a:xfrm>
          <a:prstGeom prst="rect">
            <a:avLst/>
          </a:prstGeom>
          <a:noFill/>
        </p:spPr>
        <p:txBody>
          <a:bodyPr wrap="square" rtlCol="0">
            <a:spAutoFit/>
          </a:bodyPr>
          <a:lstStyle/>
          <a:p>
            <a:pPr>
              <a:lnSpc>
                <a:spcPts val="2700"/>
              </a:lnSpc>
            </a:pPr>
            <a:r>
              <a:rPr lang="de-DE" sz="2000" u="sng" dirty="0" smtClean="0">
                <a:latin typeface="Arial" panose="020B0604020202020204" pitchFamily="34" charset="0"/>
                <a:cs typeface="Arial" panose="020B0604020202020204" pitchFamily="34" charset="0"/>
              </a:rPr>
              <a:t>Tierexperimentell:</a:t>
            </a:r>
            <a:r>
              <a:rPr lang="de-DE" sz="2000" b="1" dirty="0" smtClean="0">
                <a:latin typeface="Arial" panose="020B0604020202020204" pitchFamily="34" charset="0"/>
                <a:cs typeface="Arial" panose="020B0604020202020204" pitchFamily="34" charset="0"/>
              </a:rPr>
              <a:t> </a:t>
            </a:r>
          </a:p>
          <a:p>
            <a:pPr marL="342900" indent="-342900">
              <a:lnSpc>
                <a:spcPts val="2700"/>
              </a:lnSpc>
              <a:buFontTx/>
              <a:buChar char="-"/>
            </a:pPr>
            <a:r>
              <a:rPr lang="de-DE" sz="2000" b="1" dirty="0" smtClean="0">
                <a:latin typeface="Arial" panose="020B0604020202020204" pitchFamily="34" charset="0"/>
                <a:cs typeface="Arial" panose="020B0604020202020204" pitchFamily="34" charset="0"/>
              </a:rPr>
              <a:t>Reduktion der GI-Natrium- und Phosphat-Absorption</a:t>
            </a:r>
          </a:p>
          <a:p>
            <a:pPr marL="342900" indent="-342900">
              <a:lnSpc>
                <a:spcPts val="2700"/>
              </a:lnSpc>
              <a:buFontTx/>
              <a:buChar char="-"/>
            </a:pPr>
            <a:r>
              <a:rPr lang="de-DE" sz="2000" b="1" dirty="0" smtClean="0">
                <a:latin typeface="Arial" panose="020B0604020202020204" pitchFamily="34" charset="0"/>
                <a:cs typeface="Arial" panose="020B0604020202020204" pitchFamily="34" charset="0"/>
              </a:rPr>
              <a:t>Reduktion kardialer, renaler und vaskulärer Schäden incl. Verkalkung</a:t>
            </a:r>
            <a:endParaRPr lang="de-DE" sz="2000" dirty="0">
              <a:latin typeface="Arial" panose="020B0604020202020204" pitchFamily="34" charset="0"/>
              <a:cs typeface="Arial" panose="020B0604020202020204" pitchFamily="34" charset="0"/>
            </a:endParaRPr>
          </a:p>
        </p:txBody>
      </p:sp>
      <p:sp>
        <p:nvSpPr>
          <p:cNvPr id="10" name="Textfeld 9"/>
          <p:cNvSpPr txBox="1"/>
          <p:nvPr/>
        </p:nvSpPr>
        <p:spPr>
          <a:xfrm>
            <a:off x="677333" y="3375350"/>
            <a:ext cx="8144934" cy="1477328"/>
          </a:xfrm>
          <a:prstGeom prst="rect">
            <a:avLst/>
          </a:prstGeom>
          <a:noFill/>
        </p:spPr>
        <p:txBody>
          <a:bodyPr wrap="square" rtlCol="0">
            <a:spAutoFit/>
          </a:bodyPr>
          <a:lstStyle/>
          <a:p>
            <a:pPr>
              <a:lnSpc>
                <a:spcPts val="2700"/>
              </a:lnSpc>
            </a:pPr>
            <a:r>
              <a:rPr lang="de-DE" sz="2000" u="sng" dirty="0" smtClean="0">
                <a:latin typeface="Arial" panose="020B0604020202020204" pitchFamily="34" charset="0"/>
                <a:cs typeface="Arial" panose="020B0604020202020204" pitchFamily="34" charset="0"/>
              </a:rPr>
              <a:t>Phase I Studie human:</a:t>
            </a:r>
            <a:r>
              <a:rPr lang="de-DE" sz="2000" b="1" dirty="0" smtClean="0">
                <a:latin typeface="Arial" panose="020B0604020202020204" pitchFamily="34" charset="0"/>
                <a:cs typeface="Arial" panose="020B0604020202020204" pitchFamily="34" charset="0"/>
              </a:rPr>
              <a:t> </a:t>
            </a:r>
          </a:p>
          <a:p>
            <a:pPr marL="342900" indent="-342900">
              <a:lnSpc>
                <a:spcPts val="2700"/>
              </a:lnSpc>
              <a:buFontTx/>
              <a:buChar char="-"/>
            </a:pPr>
            <a:r>
              <a:rPr lang="de-DE" sz="2000" b="1" dirty="0" smtClean="0">
                <a:latin typeface="Arial" panose="020B0604020202020204" pitchFamily="34" charset="0"/>
                <a:cs typeface="Arial" panose="020B0604020202020204" pitchFamily="34" charset="0"/>
              </a:rPr>
              <a:t>Natrium steigt 20-50 mmol/die</a:t>
            </a:r>
          </a:p>
          <a:p>
            <a:pPr marL="342900" indent="-342900">
              <a:lnSpc>
                <a:spcPts val="2700"/>
              </a:lnSpc>
              <a:buFontTx/>
              <a:buChar char="-"/>
            </a:pPr>
            <a:r>
              <a:rPr lang="de-DE" sz="2000" b="1" dirty="0" smtClean="0">
                <a:latin typeface="Arial" panose="020B0604020202020204" pitchFamily="34" charset="0"/>
                <a:cs typeface="Arial" panose="020B0604020202020204" pitchFamily="34" charset="0"/>
              </a:rPr>
              <a:t>Phosphat im Stuhl verdoppelt sich (ähnlich wie 15 g </a:t>
            </a:r>
            <a:r>
              <a:rPr lang="de-DE" sz="2000" b="1" dirty="0" err="1" smtClean="0">
                <a:latin typeface="Arial" panose="020B0604020202020204" pitchFamily="34" charset="0"/>
                <a:cs typeface="Arial" panose="020B0604020202020204" pitchFamily="34" charset="0"/>
              </a:rPr>
              <a:t>Sevelamer</a:t>
            </a:r>
            <a:r>
              <a:rPr lang="de-DE" sz="2000" b="1" dirty="0" smtClean="0">
                <a:latin typeface="Arial" panose="020B0604020202020204" pitchFamily="34" charset="0"/>
                <a:cs typeface="Arial" panose="020B0604020202020204" pitchFamily="34" charset="0"/>
              </a:rPr>
              <a:t>)</a:t>
            </a:r>
            <a:endParaRPr lang="de-DE" sz="2000" dirty="0">
              <a:latin typeface="Arial" panose="020B0604020202020204" pitchFamily="34" charset="0"/>
              <a:cs typeface="Arial" panose="020B0604020202020204" pitchFamily="34" charset="0"/>
            </a:endParaRPr>
          </a:p>
        </p:txBody>
      </p:sp>
      <p:grpSp>
        <p:nvGrpSpPr>
          <p:cNvPr id="8" name="Gruppieren 7"/>
          <p:cNvGrpSpPr/>
          <p:nvPr/>
        </p:nvGrpSpPr>
        <p:grpSpPr>
          <a:xfrm>
            <a:off x="677333" y="5001650"/>
            <a:ext cx="8144934" cy="1477328"/>
            <a:chOff x="677333" y="5001650"/>
            <a:chExt cx="8144934" cy="1477328"/>
          </a:xfrm>
        </p:grpSpPr>
        <p:sp>
          <p:nvSpPr>
            <p:cNvPr id="7" name="Rechteck 6"/>
            <p:cNvSpPr/>
            <p:nvPr/>
          </p:nvSpPr>
          <p:spPr bwMode="auto">
            <a:xfrm>
              <a:off x="677333" y="5001650"/>
              <a:ext cx="7924800" cy="1477328"/>
            </a:xfrm>
            <a:prstGeom prst="rect">
              <a:avLst/>
            </a:prstGeom>
            <a:solidFill>
              <a:srgbClr val="F0D2B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pitchFamily="34" charset="0"/>
              </a:endParaRPr>
            </a:p>
          </p:txBody>
        </p:sp>
        <p:sp>
          <p:nvSpPr>
            <p:cNvPr id="11" name="Textfeld 10"/>
            <p:cNvSpPr txBox="1"/>
            <p:nvPr/>
          </p:nvSpPr>
          <p:spPr>
            <a:xfrm>
              <a:off x="677333" y="5001650"/>
              <a:ext cx="8144934" cy="1477328"/>
            </a:xfrm>
            <a:prstGeom prst="rect">
              <a:avLst/>
            </a:prstGeom>
            <a:noFill/>
          </p:spPr>
          <p:txBody>
            <a:bodyPr wrap="square" rtlCol="0">
              <a:spAutoFit/>
            </a:bodyPr>
            <a:lstStyle/>
            <a:p>
              <a:pPr>
                <a:lnSpc>
                  <a:spcPts val="2700"/>
                </a:lnSpc>
              </a:pPr>
              <a:r>
                <a:rPr lang="de-DE" sz="2000" u="sng" dirty="0" smtClean="0">
                  <a:latin typeface="Arial" panose="020B0604020202020204" pitchFamily="34" charset="0"/>
                  <a:cs typeface="Arial" panose="020B0604020202020204" pitchFamily="34" charset="0"/>
                </a:rPr>
                <a:t>Phase </a:t>
              </a:r>
              <a:r>
                <a:rPr lang="de-DE" sz="2000" u="sng" dirty="0" err="1" smtClean="0">
                  <a:latin typeface="Arial" panose="020B0604020202020204" pitchFamily="34" charset="0"/>
                  <a:cs typeface="Arial" panose="020B0604020202020204" pitchFamily="34" charset="0"/>
                </a:rPr>
                <a:t>IIb</a:t>
              </a:r>
              <a:r>
                <a:rPr lang="de-DE" sz="2000" u="sng" dirty="0" smtClean="0">
                  <a:latin typeface="Arial" panose="020B0604020202020204" pitchFamily="34" charset="0"/>
                  <a:cs typeface="Arial" panose="020B0604020202020204" pitchFamily="34" charset="0"/>
                </a:rPr>
                <a:t> Dialyse-Patienten (Pressemeldung </a:t>
              </a:r>
              <a:r>
                <a:rPr lang="de-DE" sz="2000" u="sng" dirty="0" err="1" smtClean="0">
                  <a:latin typeface="Arial" panose="020B0604020202020204" pitchFamily="34" charset="0"/>
                  <a:cs typeface="Arial" panose="020B0604020202020204" pitchFamily="34" charset="0"/>
                </a:rPr>
                <a:t>Ardelyx</a:t>
              </a:r>
              <a:r>
                <a:rPr lang="de-DE" sz="2000" u="sng" dirty="0" smtClean="0">
                  <a:latin typeface="Arial" panose="020B0604020202020204" pitchFamily="34" charset="0"/>
                  <a:cs typeface="Arial" panose="020B0604020202020204" pitchFamily="34" charset="0"/>
                </a:rPr>
                <a:t> 2/2015):</a:t>
              </a:r>
              <a:r>
                <a:rPr lang="de-DE" sz="2000" b="1" dirty="0" smtClean="0">
                  <a:latin typeface="Arial" panose="020B0604020202020204" pitchFamily="34" charset="0"/>
                  <a:cs typeface="Arial" panose="020B0604020202020204" pitchFamily="34" charset="0"/>
                </a:rPr>
                <a:t> </a:t>
              </a:r>
            </a:p>
            <a:p>
              <a:pPr marL="342900" indent="-342900">
                <a:lnSpc>
                  <a:spcPts val="2700"/>
                </a:lnSpc>
                <a:buFontTx/>
                <a:buChar char="-"/>
              </a:pPr>
              <a:r>
                <a:rPr lang="en-US" sz="2000" b="1" i="1" dirty="0" smtClean="0">
                  <a:latin typeface="Arial" panose="020B0604020202020204" pitchFamily="34" charset="0"/>
                  <a:cs typeface="Arial" panose="020B0604020202020204" pitchFamily="34" charset="0"/>
                </a:rPr>
                <a:t>significant </a:t>
              </a:r>
              <a:r>
                <a:rPr lang="en-US" sz="2000" b="1" i="1" dirty="0">
                  <a:latin typeface="Arial" panose="020B0604020202020204" pitchFamily="34" charset="0"/>
                  <a:cs typeface="Arial" panose="020B0604020202020204" pitchFamily="34" charset="0"/>
                </a:rPr>
                <a:t>dose-related decrease in serum phosphate </a:t>
              </a:r>
              <a:r>
                <a:rPr lang="en-US" sz="2000" b="1" i="1" dirty="0" smtClean="0">
                  <a:latin typeface="Arial" panose="020B0604020202020204" pitchFamily="34" charset="0"/>
                  <a:cs typeface="Arial" panose="020B0604020202020204" pitchFamily="34" charset="0"/>
                </a:rPr>
                <a:t>levels</a:t>
              </a:r>
            </a:p>
            <a:p>
              <a:pPr marL="342900" indent="-342900">
                <a:lnSpc>
                  <a:spcPts val="2700"/>
                </a:lnSpc>
                <a:buFontTx/>
                <a:buChar char="-"/>
              </a:pPr>
              <a:r>
                <a:rPr lang="en-US" sz="2000" b="1" i="1" dirty="0" smtClean="0">
                  <a:latin typeface="Arial" panose="020B0604020202020204" pitchFamily="34" charset="0"/>
                  <a:cs typeface="Arial" panose="020B0604020202020204" pitchFamily="34" charset="0"/>
                </a:rPr>
                <a:t>…rate </a:t>
              </a:r>
              <a:r>
                <a:rPr lang="en-US" sz="2000" b="1" i="1" dirty="0">
                  <a:latin typeface="Arial" panose="020B0604020202020204" pitchFamily="34" charset="0"/>
                  <a:cs typeface="Arial" panose="020B0604020202020204" pitchFamily="34" charset="0"/>
                </a:rPr>
                <a:t>of diarrhea and </a:t>
              </a:r>
              <a:r>
                <a:rPr lang="en-US" sz="2000" b="1" i="1" dirty="0" smtClean="0">
                  <a:latin typeface="Arial" panose="020B0604020202020204" pitchFamily="34" charset="0"/>
                  <a:cs typeface="Arial" panose="020B0604020202020204" pitchFamily="34" charset="0"/>
                </a:rPr>
                <a:t>discontinuations </a:t>
              </a:r>
              <a:r>
                <a:rPr lang="en-US" sz="2000" b="1" i="1" dirty="0">
                  <a:latin typeface="Arial" panose="020B0604020202020204" pitchFamily="34" charset="0"/>
                  <a:cs typeface="Arial" panose="020B0604020202020204" pitchFamily="34" charset="0"/>
                </a:rPr>
                <a:t>due to diarrhea </a:t>
              </a:r>
              <a:r>
                <a:rPr lang="en-US" sz="2000" b="1" i="1" dirty="0" smtClean="0">
                  <a:latin typeface="Arial" panose="020B0604020202020204" pitchFamily="34" charset="0"/>
                  <a:cs typeface="Arial" panose="020B0604020202020204" pitchFamily="34" charset="0"/>
                </a:rPr>
                <a:t>higher </a:t>
              </a:r>
              <a:r>
                <a:rPr lang="en-US" sz="2000" b="1" i="1" dirty="0">
                  <a:latin typeface="Arial" panose="020B0604020202020204" pitchFamily="34" charset="0"/>
                  <a:cs typeface="Arial" panose="020B0604020202020204" pitchFamily="34" charset="0"/>
                </a:rPr>
                <a:t>than expected based on previous clinical </a:t>
              </a:r>
              <a:r>
                <a:rPr lang="en-US" sz="2000" b="1" i="1" dirty="0" smtClean="0">
                  <a:latin typeface="Arial" panose="020B0604020202020204" pitchFamily="34" charset="0"/>
                  <a:cs typeface="Arial" panose="020B0604020202020204" pitchFamily="34" charset="0"/>
                </a:rPr>
                <a:t>trials…</a:t>
              </a:r>
              <a:endParaRPr lang="de-DE" sz="2000" b="1" i="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6817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428034" name="Rectangle 2"/>
          <p:cNvSpPr>
            <a:spLocks noChangeArrowheads="1"/>
          </p:cNvSpPr>
          <p:nvPr/>
        </p:nvSpPr>
        <p:spPr bwMode="auto">
          <a:xfrm>
            <a:off x="0" y="2"/>
            <a:ext cx="9144000" cy="1484313"/>
          </a:xfrm>
          <a:prstGeom prst="rect">
            <a:avLst/>
          </a:prstGeom>
          <a:solidFill>
            <a:srgbClr val="33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anchor="ctr"/>
          <a:lstStyle/>
          <a:p>
            <a:pPr algn="ctr" fontAlgn="base">
              <a:spcBef>
                <a:spcPct val="0"/>
              </a:spcBef>
              <a:spcAft>
                <a:spcPct val="0"/>
              </a:spcAft>
            </a:pPr>
            <a:endParaRPr lang="de-DE" sz="2800" b="1" i="1" smtClean="0">
              <a:solidFill>
                <a:srgbClr val="FFFFFF"/>
              </a:solidFill>
            </a:endParaRPr>
          </a:p>
        </p:txBody>
      </p:sp>
      <p:sp>
        <p:nvSpPr>
          <p:cNvPr id="428035" name="Rectangle 3"/>
          <p:cNvSpPr>
            <a:spLocks noChangeArrowheads="1"/>
          </p:cNvSpPr>
          <p:nvPr/>
        </p:nvSpPr>
        <p:spPr bwMode="auto">
          <a:xfrm>
            <a:off x="681038" y="404815"/>
            <a:ext cx="26196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sz="3200" b="1" i="1" smtClean="0">
                <a:solidFill>
                  <a:srgbClr val="FFFFFF"/>
                </a:solidFill>
              </a:rPr>
              <a:t>Quintessenz</a:t>
            </a:r>
          </a:p>
        </p:txBody>
      </p:sp>
      <p:sp>
        <p:nvSpPr>
          <p:cNvPr id="428036" name="Text Box 4"/>
          <p:cNvSpPr txBox="1">
            <a:spLocks noChangeArrowheads="1"/>
          </p:cNvSpPr>
          <p:nvPr/>
        </p:nvSpPr>
        <p:spPr bwMode="auto">
          <a:xfrm>
            <a:off x="736601" y="1938035"/>
            <a:ext cx="951005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273050" indent="-27305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fontAlgn="base">
              <a:spcBef>
                <a:spcPct val="0"/>
              </a:spcBef>
              <a:spcAft>
                <a:spcPct val="75000"/>
              </a:spcAft>
              <a:buFontTx/>
              <a:buChar char="•"/>
            </a:pPr>
            <a:r>
              <a:rPr lang="de-DE" sz="2600" b="1" dirty="0" smtClean="0">
                <a:solidFill>
                  <a:srgbClr val="FFFFFF"/>
                </a:solidFill>
                <a:effectLst>
                  <a:outerShdw blurRad="38100" dist="38100" dir="2700000" algn="tl">
                    <a:srgbClr val="000000">
                      <a:alpha val="43137"/>
                    </a:srgbClr>
                  </a:outerShdw>
                </a:effectLst>
              </a:rPr>
              <a:t>Rechtzeitige Überweisung an </a:t>
            </a:r>
            <a:r>
              <a:rPr lang="de-DE" sz="2600" b="1" dirty="0" err="1" smtClean="0">
                <a:solidFill>
                  <a:srgbClr val="FFFFFF"/>
                </a:solidFill>
                <a:effectLst>
                  <a:outerShdw blurRad="38100" dist="38100" dir="2700000" algn="tl">
                    <a:srgbClr val="000000">
                      <a:alpha val="43137"/>
                    </a:srgbClr>
                  </a:outerShdw>
                </a:effectLst>
              </a:rPr>
              <a:t>Nephro</a:t>
            </a:r>
            <a:r>
              <a:rPr lang="de-DE" sz="2600" dirty="0" smtClean="0">
                <a:solidFill>
                  <a:srgbClr val="FFFFFF"/>
                </a:solidFill>
                <a:effectLst>
                  <a:outerShdw blurRad="38100" dist="38100" dir="2700000" algn="tl">
                    <a:srgbClr val="000000">
                      <a:alpha val="43137"/>
                    </a:srgbClr>
                  </a:outerShdw>
                </a:effectLst>
              </a:rPr>
              <a:t>(</a:t>
            </a:r>
            <a:r>
              <a:rPr lang="de-DE" sz="2600" dirty="0" err="1" smtClean="0">
                <a:solidFill>
                  <a:srgbClr val="FFFFFF"/>
                </a:solidFill>
                <a:effectLst>
                  <a:outerShdw blurRad="38100" dist="38100" dir="2700000" algn="tl">
                    <a:srgbClr val="000000">
                      <a:alpha val="43137"/>
                    </a:srgbClr>
                  </a:outerShdw>
                </a:effectLst>
              </a:rPr>
              <a:t>kardio</a:t>
            </a:r>
            <a:r>
              <a:rPr lang="de-DE" sz="2600" dirty="0" smtClean="0">
                <a:solidFill>
                  <a:srgbClr val="FFFFFF"/>
                </a:solidFill>
                <a:effectLst>
                  <a:outerShdw blurRad="38100" dist="38100" dir="2700000" algn="tl">
                    <a:srgbClr val="000000">
                      <a:alpha val="43137"/>
                    </a:srgbClr>
                  </a:outerShdw>
                </a:effectLst>
              </a:rPr>
              <a:t>)</a:t>
            </a:r>
            <a:r>
              <a:rPr lang="de-DE" sz="2600" b="1" dirty="0" smtClean="0">
                <a:solidFill>
                  <a:srgbClr val="FFFFFF"/>
                </a:solidFill>
                <a:effectLst>
                  <a:outerShdw blurRad="38100" dist="38100" dir="2700000" algn="tl">
                    <a:srgbClr val="000000">
                      <a:alpha val="43137"/>
                    </a:srgbClr>
                  </a:outerShdw>
                </a:effectLst>
              </a:rPr>
              <a:t>logen</a:t>
            </a:r>
            <a:endParaRPr lang="de-DE" sz="2600" i="1" dirty="0" smtClean="0">
              <a:solidFill>
                <a:srgbClr val="FFFFFF"/>
              </a:solidFill>
              <a:effectLst>
                <a:outerShdw blurRad="38100" dist="38100" dir="2700000" algn="tl">
                  <a:srgbClr val="000000">
                    <a:alpha val="43137"/>
                  </a:srgbClr>
                </a:outerShdw>
              </a:effectLst>
            </a:endParaRPr>
          </a:p>
        </p:txBody>
      </p:sp>
      <p:sp>
        <p:nvSpPr>
          <p:cNvPr id="9" name="Text Box 4"/>
          <p:cNvSpPr txBox="1">
            <a:spLocks noChangeArrowheads="1"/>
          </p:cNvSpPr>
          <p:nvPr/>
        </p:nvSpPr>
        <p:spPr bwMode="auto">
          <a:xfrm>
            <a:off x="738873" y="2756775"/>
            <a:ext cx="815657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73050" indent="-27305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fontAlgn="base">
              <a:spcBef>
                <a:spcPct val="0"/>
              </a:spcBef>
              <a:spcAft>
                <a:spcPct val="75000"/>
              </a:spcAft>
              <a:buFontTx/>
              <a:buChar char="•"/>
            </a:pPr>
            <a:r>
              <a:rPr lang="de-DE" sz="2600" b="1" dirty="0" smtClean="0">
                <a:solidFill>
                  <a:srgbClr val="FFFFFF"/>
                </a:solidFill>
                <a:effectLst>
                  <a:outerShdw blurRad="38100" dist="38100" dir="2700000" algn="tl">
                    <a:srgbClr val="000000">
                      <a:alpha val="43137"/>
                    </a:srgbClr>
                  </a:outerShdw>
                </a:effectLst>
              </a:rPr>
              <a:t>RAAS-Blocker nicht absetzen bei progredienter Niereninsuffizienz</a:t>
            </a:r>
            <a:endParaRPr lang="de-DE" sz="2600" i="1" dirty="0" smtClean="0">
              <a:solidFill>
                <a:srgbClr val="FFFFFF"/>
              </a:solidFill>
              <a:effectLst>
                <a:outerShdw blurRad="38100" dist="38100" dir="2700000" algn="tl">
                  <a:srgbClr val="000000">
                    <a:alpha val="43137"/>
                  </a:srgbClr>
                </a:outerShdw>
              </a:effectLst>
            </a:endParaRPr>
          </a:p>
        </p:txBody>
      </p:sp>
      <p:sp>
        <p:nvSpPr>
          <p:cNvPr id="10" name="Text Box 4"/>
          <p:cNvSpPr txBox="1">
            <a:spLocks noChangeArrowheads="1"/>
          </p:cNvSpPr>
          <p:nvPr/>
        </p:nvSpPr>
        <p:spPr bwMode="auto">
          <a:xfrm>
            <a:off x="741145" y="3755351"/>
            <a:ext cx="815657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73050" indent="-27305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fontAlgn="base">
              <a:spcBef>
                <a:spcPct val="0"/>
              </a:spcBef>
              <a:spcAft>
                <a:spcPct val="75000"/>
              </a:spcAft>
              <a:buFontTx/>
              <a:buChar char="•"/>
            </a:pPr>
            <a:r>
              <a:rPr lang="de-DE" sz="2600" b="1" dirty="0" err="1" smtClean="0">
                <a:solidFill>
                  <a:srgbClr val="FFFFFF"/>
                </a:solidFill>
                <a:effectLst>
                  <a:outerShdw blurRad="38100" dist="38100" dir="2700000" algn="tl">
                    <a:srgbClr val="000000">
                      <a:alpha val="43137"/>
                    </a:srgbClr>
                  </a:outerShdw>
                </a:effectLst>
              </a:rPr>
              <a:t>Hyperkaliämie</a:t>
            </a:r>
            <a:r>
              <a:rPr lang="de-DE" sz="2600" b="1" dirty="0" smtClean="0">
                <a:solidFill>
                  <a:srgbClr val="FFFFFF"/>
                </a:solidFill>
                <a:effectLst>
                  <a:outerShdw blurRad="38100" dist="38100" dir="2700000" algn="tl">
                    <a:srgbClr val="000000">
                      <a:alpha val="43137"/>
                    </a:srgbClr>
                  </a:outerShdw>
                </a:effectLst>
              </a:rPr>
              <a:t> unter RAAS-Blocker: Sie können die neuen Kalium-Senker einsetzen</a:t>
            </a:r>
            <a:r>
              <a:rPr lang="de-DE" sz="2600" dirty="0" smtClean="0">
                <a:solidFill>
                  <a:srgbClr val="FFFFFF"/>
                </a:solidFill>
                <a:effectLst>
                  <a:outerShdw blurRad="38100" dist="38100" dir="2700000" algn="tl">
                    <a:srgbClr val="000000">
                      <a:alpha val="43137"/>
                    </a:srgbClr>
                  </a:outerShdw>
                </a:effectLst>
              </a:rPr>
              <a:t> </a:t>
            </a:r>
            <a:br>
              <a:rPr lang="de-DE" sz="2600" dirty="0" smtClean="0">
                <a:solidFill>
                  <a:srgbClr val="FFFFFF"/>
                </a:solidFill>
                <a:effectLst>
                  <a:outerShdw blurRad="38100" dist="38100" dir="2700000" algn="tl">
                    <a:srgbClr val="000000">
                      <a:alpha val="43137"/>
                    </a:srgbClr>
                  </a:outerShdw>
                </a:effectLst>
              </a:rPr>
            </a:br>
            <a:r>
              <a:rPr lang="de-DE" sz="2600" dirty="0" smtClean="0">
                <a:solidFill>
                  <a:srgbClr val="FFFFFF"/>
                </a:solidFill>
                <a:effectLst>
                  <a:outerShdw blurRad="38100" dist="38100" dir="2700000" algn="tl">
                    <a:srgbClr val="000000">
                      <a:alpha val="43137"/>
                    </a:srgbClr>
                  </a:outerShdw>
                </a:effectLst>
              </a:rPr>
              <a:t>(oder ein Schleifen-Diuretikum….!)</a:t>
            </a:r>
            <a:endParaRPr lang="de-DE" sz="2600" i="1" dirty="0" smtClean="0">
              <a:solidFill>
                <a:srgbClr val="FFFFFF"/>
              </a:solidFill>
              <a:effectLst>
                <a:outerShdw blurRad="38100" dist="38100" dir="2700000" algn="tl">
                  <a:srgbClr val="000000">
                    <a:alpha val="43137"/>
                  </a:srgbClr>
                </a:outerShdw>
              </a:effectLst>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0004" y="2"/>
            <a:ext cx="2223996" cy="1484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4"/>
          <p:cNvSpPr txBox="1">
            <a:spLocks noChangeArrowheads="1"/>
          </p:cNvSpPr>
          <p:nvPr/>
        </p:nvSpPr>
        <p:spPr bwMode="auto">
          <a:xfrm>
            <a:off x="736601" y="5304231"/>
            <a:ext cx="815657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73050" indent="-27305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fontAlgn="base">
              <a:spcBef>
                <a:spcPct val="0"/>
              </a:spcBef>
              <a:spcAft>
                <a:spcPct val="75000"/>
              </a:spcAft>
              <a:buFontTx/>
              <a:buChar char="•"/>
            </a:pPr>
            <a:r>
              <a:rPr lang="de-DE" sz="2600" b="1" dirty="0" smtClean="0">
                <a:solidFill>
                  <a:srgbClr val="FFFFFF"/>
                </a:solidFill>
                <a:effectLst>
                  <a:outerShdw blurRad="38100" dist="38100" dir="2700000" algn="tl">
                    <a:srgbClr val="000000">
                      <a:alpha val="43137"/>
                    </a:srgbClr>
                  </a:outerShdw>
                </a:effectLst>
              </a:rPr>
              <a:t>Viel Flüssigkeit ist nicht protektiv</a:t>
            </a:r>
            <a:endParaRPr lang="de-DE" sz="2600" i="1" dirty="0" smtClean="0">
              <a:solidFill>
                <a:srgbClr val="FFFFFF"/>
              </a:solidFill>
              <a:effectLst>
                <a:outerShdw blurRad="38100" dist="38100" dir="2700000" algn="tl">
                  <a:srgbClr val="000000">
                    <a:alpha val="43137"/>
                  </a:srgbClr>
                </a:outerShdw>
              </a:effectLst>
            </a:endParaRPr>
          </a:p>
        </p:txBody>
      </p:sp>
      <p:sp>
        <p:nvSpPr>
          <p:cNvPr id="12" name="Text Box 4"/>
          <p:cNvSpPr txBox="1">
            <a:spLocks noChangeArrowheads="1"/>
          </p:cNvSpPr>
          <p:nvPr/>
        </p:nvSpPr>
        <p:spPr bwMode="auto">
          <a:xfrm>
            <a:off x="741084" y="6034852"/>
            <a:ext cx="815657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73050" indent="-27305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fontAlgn="base">
              <a:spcBef>
                <a:spcPct val="0"/>
              </a:spcBef>
              <a:spcAft>
                <a:spcPct val="75000"/>
              </a:spcAft>
              <a:buFontTx/>
              <a:buChar char="•"/>
            </a:pPr>
            <a:r>
              <a:rPr lang="de-DE" sz="2600" b="1" dirty="0" smtClean="0">
                <a:solidFill>
                  <a:srgbClr val="FFFFFF"/>
                </a:solidFill>
                <a:effectLst>
                  <a:outerShdw blurRad="38100" dist="38100" dir="2700000" algn="tl">
                    <a:srgbClr val="000000">
                      <a:alpha val="43137"/>
                    </a:srgbClr>
                  </a:outerShdw>
                </a:effectLst>
              </a:rPr>
              <a:t>Natrium-Protonenpumpe-3 Hemmer</a:t>
            </a:r>
            <a:endParaRPr lang="de-DE" sz="2600" i="1"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3572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80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6" grpId="0" build="p"/>
      <p:bldP spid="9" grpId="0" build="p"/>
      <p:bldP spid="10" grpId="0" build="p"/>
      <p:bldP spid="13" grpId="0" build="p"/>
      <p:bldP spid="1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2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2083" name="Rectangle 3"/>
          <p:cNvSpPr>
            <a:spLocks noChangeArrowheads="1"/>
          </p:cNvSpPr>
          <p:nvPr/>
        </p:nvSpPr>
        <p:spPr bwMode="auto">
          <a:xfrm>
            <a:off x="1042989" y="2349502"/>
            <a:ext cx="6985000" cy="1871663"/>
          </a:xfrm>
          <a:prstGeom prst="rect">
            <a:avLst/>
          </a:prstGeom>
          <a:solidFill>
            <a:srgbClr val="161645">
              <a:alpha val="80000"/>
            </a:srgbClr>
          </a:solidFill>
          <a:ln>
            <a:noFill/>
          </a:ln>
          <a:effectLst/>
        </p:spPr>
        <p:txBody>
          <a:bodyPr wrap="none" anchor="ctr"/>
          <a:lstStyle/>
          <a:p>
            <a:pPr algn="ctr" fontAlgn="base">
              <a:spcBef>
                <a:spcPct val="0"/>
              </a:spcBef>
              <a:spcAft>
                <a:spcPct val="0"/>
              </a:spcAft>
            </a:pPr>
            <a:endParaRPr lang="de-DE">
              <a:solidFill>
                <a:srgbClr val="000000"/>
              </a:solidFill>
            </a:endParaRPr>
          </a:p>
        </p:txBody>
      </p:sp>
      <p:sp>
        <p:nvSpPr>
          <p:cNvPr id="302084" name="Text Box 4"/>
          <p:cNvSpPr txBox="1">
            <a:spLocks noChangeArrowheads="1"/>
          </p:cNvSpPr>
          <p:nvPr/>
        </p:nvSpPr>
        <p:spPr bwMode="auto">
          <a:xfrm>
            <a:off x="1351098" y="2916559"/>
            <a:ext cx="6408738" cy="7078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0"/>
              </a:spcBef>
              <a:spcAft>
                <a:spcPct val="0"/>
              </a:spcAft>
            </a:pPr>
            <a:r>
              <a:rPr lang="de-DE" sz="4000" b="1" dirty="0" smtClean="0">
                <a:solidFill>
                  <a:srgbClr val="FFFFFF"/>
                </a:solidFill>
              </a:rPr>
              <a:t>Nierentransplantation</a:t>
            </a:r>
          </a:p>
        </p:txBody>
      </p:sp>
    </p:spTree>
    <p:extLst>
      <p:ext uri="{BB962C8B-B14F-4D97-AF65-F5344CB8AC3E}">
        <p14:creationId xmlns:p14="http://schemas.microsoft.com/office/powerpoint/2010/main" val="16759893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so.de/typo3temp/zvmgallery/bceaf0a6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883" y="0"/>
            <a:ext cx="7265117"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0" y="0"/>
            <a:ext cx="1963271" cy="6858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4" name="Textfeld 3"/>
          <p:cNvSpPr txBox="1"/>
          <p:nvPr/>
        </p:nvSpPr>
        <p:spPr>
          <a:xfrm>
            <a:off x="-2" y="1505395"/>
            <a:ext cx="1963271" cy="2308324"/>
          </a:xfrm>
          <a:prstGeom prst="rect">
            <a:avLst/>
          </a:prstGeom>
          <a:noFill/>
        </p:spPr>
        <p:txBody>
          <a:bodyPr wrap="square" rtlCol="0">
            <a:spAutoFit/>
          </a:bodyPr>
          <a:lstStyle/>
          <a:p>
            <a:pPr algn="ctr"/>
            <a:r>
              <a:rPr lang="de-DE" sz="2400" b="1" dirty="0" smtClean="0">
                <a:solidFill>
                  <a:prstClr val="white"/>
                </a:solidFill>
                <a:effectLst>
                  <a:outerShdw blurRad="38100" dist="38100" dir="2700000" algn="tl">
                    <a:srgbClr val="000000">
                      <a:alpha val="43137"/>
                    </a:srgbClr>
                  </a:outerShdw>
                </a:effectLst>
              </a:rPr>
              <a:t>Nieren-transplan-</a:t>
            </a:r>
            <a:r>
              <a:rPr lang="de-DE" sz="2400" b="1" dirty="0" err="1" smtClean="0">
                <a:solidFill>
                  <a:prstClr val="white"/>
                </a:solidFill>
                <a:effectLst>
                  <a:outerShdw blurRad="38100" dist="38100" dir="2700000" algn="tl">
                    <a:srgbClr val="000000">
                      <a:alpha val="43137"/>
                    </a:srgbClr>
                  </a:outerShdw>
                </a:effectLst>
              </a:rPr>
              <a:t>tation</a:t>
            </a:r>
            <a:endParaRPr lang="de-DE" sz="2400" b="1" dirty="0" smtClean="0">
              <a:solidFill>
                <a:prstClr val="white"/>
              </a:solidFill>
              <a:effectLst>
                <a:outerShdw blurRad="38100" dist="38100" dir="2700000" algn="tl">
                  <a:srgbClr val="000000">
                    <a:alpha val="43137"/>
                  </a:srgbClr>
                </a:outerShdw>
              </a:effectLst>
            </a:endParaRPr>
          </a:p>
          <a:p>
            <a:pPr algn="ctr"/>
            <a:endParaRPr lang="de-DE" sz="2400" b="1" dirty="0">
              <a:solidFill>
                <a:prstClr val="white"/>
              </a:solidFill>
              <a:effectLst>
                <a:outerShdw blurRad="38100" dist="38100" dir="2700000" algn="tl">
                  <a:srgbClr val="000000">
                    <a:alpha val="43137"/>
                  </a:srgbClr>
                </a:outerShdw>
              </a:effectLst>
            </a:endParaRPr>
          </a:p>
          <a:p>
            <a:pPr algn="ctr"/>
            <a:r>
              <a:rPr lang="de-DE" sz="2400" b="1" dirty="0" smtClean="0">
                <a:solidFill>
                  <a:prstClr val="white"/>
                </a:solidFill>
                <a:effectLst>
                  <a:outerShdw blurRad="38100" dist="38100" dir="2700000" algn="tl">
                    <a:srgbClr val="000000">
                      <a:alpha val="43137"/>
                    </a:srgbClr>
                  </a:outerShdw>
                </a:effectLst>
              </a:rPr>
              <a:t>Deutschland 2004-2013</a:t>
            </a:r>
          </a:p>
        </p:txBody>
      </p:sp>
      <p:sp>
        <p:nvSpPr>
          <p:cNvPr id="5" name="Textfeld 4"/>
          <p:cNvSpPr txBox="1"/>
          <p:nvPr/>
        </p:nvSpPr>
        <p:spPr>
          <a:xfrm>
            <a:off x="-1" y="-2"/>
            <a:ext cx="1963271" cy="307777"/>
          </a:xfrm>
          <a:prstGeom prst="rect">
            <a:avLst/>
          </a:prstGeom>
          <a:noFill/>
        </p:spPr>
        <p:txBody>
          <a:bodyPr wrap="square" rtlCol="0">
            <a:spAutoFit/>
          </a:bodyPr>
          <a:lstStyle/>
          <a:p>
            <a:pPr algn="ctr"/>
            <a:r>
              <a:rPr lang="de-DE" sz="1400" dirty="0" smtClean="0">
                <a:solidFill>
                  <a:prstClr val="white"/>
                </a:solidFill>
              </a:rPr>
              <a:t>www.dso.de</a:t>
            </a:r>
            <a:endParaRPr lang="de-DE" sz="1400" dirty="0">
              <a:solidFill>
                <a:prstClr val="white"/>
              </a:solidFill>
            </a:endParaRPr>
          </a:p>
        </p:txBody>
      </p:sp>
    </p:spTree>
    <p:extLst>
      <p:ext uri="{BB962C8B-B14F-4D97-AF65-F5344CB8AC3E}">
        <p14:creationId xmlns:p14="http://schemas.microsoft.com/office/powerpoint/2010/main" val="682175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8632820" cy="4846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323528" y="1196752"/>
            <a:ext cx="1140056" cy="646331"/>
          </a:xfrm>
          <a:prstGeom prst="rect">
            <a:avLst/>
          </a:prstGeom>
          <a:noFill/>
        </p:spPr>
        <p:txBody>
          <a:bodyPr wrap="none" rtlCol="0">
            <a:spAutoFit/>
          </a:bodyPr>
          <a:lstStyle/>
          <a:p>
            <a:pPr algn="ctr"/>
            <a:r>
              <a:rPr lang="de-DE" b="1" dirty="0" smtClean="0">
                <a:solidFill>
                  <a:srgbClr val="C00000"/>
                </a:solidFill>
              </a:rPr>
              <a:t>Gründung</a:t>
            </a:r>
          </a:p>
          <a:p>
            <a:pPr algn="ctr"/>
            <a:r>
              <a:rPr lang="de-DE" b="1" dirty="0" smtClean="0">
                <a:solidFill>
                  <a:srgbClr val="C00000"/>
                </a:solidFill>
              </a:rPr>
              <a:t>DSO</a:t>
            </a:r>
            <a:endParaRPr lang="de-DE" b="1" dirty="0">
              <a:solidFill>
                <a:srgbClr val="C00000"/>
              </a:solidFill>
            </a:endParaRPr>
          </a:p>
        </p:txBody>
      </p:sp>
      <p:sp>
        <p:nvSpPr>
          <p:cNvPr id="6" name="Textfeld 5"/>
          <p:cNvSpPr txBox="1"/>
          <p:nvPr/>
        </p:nvSpPr>
        <p:spPr>
          <a:xfrm>
            <a:off x="1622737" y="1196752"/>
            <a:ext cx="1302088" cy="646331"/>
          </a:xfrm>
          <a:prstGeom prst="rect">
            <a:avLst/>
          </a:prstGeom>
          <a:noFill/>
        </p:spPr>
        <p:txBody>
          <a:bodyPr wrap="none" rtlCol="0">
            <a:spAutoFit/>
          </a:bodyPr>
          <a:lstStyle/>
          <a:p>
            <a:pPr algn="ctr"/>
            <a:r>
              <a:rPr lang="de-DE" b="1" dirty="0" smtClean="0">
                <a:solidFill>
                  <a:srgbClr val="C00000"/>
                </a:solidFill>
              </a:rPr>
              <a:t>Wieder-</a:t>
            </a:r>
          </a:p>
          <a:p>
            <a:pPr algn="ctr"/>
            <a:r>
              <a:rPr lang="de-DE" b="1" dirty="0" err="1" smtClean="0">
                <a:solidFill>
                  <a:srgbClr val="C00000"/>
                </a:solidFill>
              </a:rPr>
              <a:t>vereinigung</a:t>
            </a:r>
            <a:endParaRPr lang="de-DE" b="1" dirty="0">
              <a:solidFill>
                <a:srgbClr val="C00000"/>
              </a:solidFill>
            </a:endParaRPr>
          </a:p>
        </p:txBody>
      </p:sp>
      <p:sp>
        <p:nvSpPr>
          <p:cNvPr id="7" name="Textfeld 6"/>
          <p:cNvSpPr txBox="1"/>
          <p:nvPr/>
        </p:nvSpPr>
        <p:spPr>
          <a:xfrm>
            <a:off x="3347864" y="1196752"/>
            <a:ext cx="824265" cy="646331"/>
          </a:xfrm>
          <a:prstGeom prst="rect">
            <a:avLst/>
          </a:prstGeom>
          <a:noFill/>
        </p:spPr>
        <p:txBody>
          <a:bodyPr wrap="none" rtlCol="0">
            <a:spAutoFit/>
          </a:bodyPr>
          <a:lstStyle/>
          <a:p>
            <a:pPr algn="ctr"/>
            <a:r>
              <a:rPr lang="de-DE" b="1" dirty="0" smtClean="0">
                <a:solidFill>
                  <a:srgbClr val="C00000"/>
                </a:solidFill>
              </a:rPr>
              <a:t>TX-</a:t>
            </a:r>
          </a:p>
          <a:p>
            <a:pPr algn="ctr"/>
            <a:r>
              <a:rPr lang="de-DE" b="1" dirty="0" smtClean="0">
                <a:solidFill>
                  <a:srgbClr val="C00000"/>
                </a:solidFill>
              </a:rPr>
              <a:t>Gesetz</a:t>
            </a:r>
            <a:endParaRPr lang="de-DE" b="1" dirty="0">
              <a:solidFill>
                <a:srgbClr val="C00000"/>
              </a:solidFill>
            </a:endParaRPr>
          </a:p>
        </p:txBody>
      </p:sp>
      <p:sp>
        <p:nvSpPr>
          <p:cNvPr id="8" name="Textfeld 7"/>
          <p:cNvSpPr txBox="1"/>
          <p:nvPr/>
        </p:nvSpPr>
        <p:spPr>
          <a:xfrm>
            <a:off x="4320710" y="1052736"/>
            <a:ext cx="1475426" cy="1200329"/>
          </a:xfrm>
          <a:prstGeom prst="rect">
            <a:avLst/>
          </a:prstGeom>
          <a:noFill/>
        </p:spPr>
        <p:txBody>
          <a:bodyPr wrap="square" rtlCol="0">
            <a:spAutoFit/>
          </a:bodyPr>
          <a:lstStyle/>
          <a:p>
            <a:r>
              <a:rPr lang="de-DE" b="1" dirty="0" err="1" smtClean="0">
                <a:solidFill>
                  <a:srgbClr val="C00000"/>
                </a:solidFill>
              </a:rPr>
              <a:t>Koordi-nierungs</a:t>
            </a:r>
            <a:r>
              <a:rPr lang="de-DE" b="1" dirty="0" smtClean="0">
                <a:solidFill>
                  <a:srgbClr val="C00000"/>
                </a:solidFill>
              </a:rPr>
              <a:t>-</a:t>
            </a:r>
          </a:p>
          <a:p>
            <a:r>
              <a:rPr lang="de-DE" b="1" dirty="0" smtClean="0">
                <a:solidFill>
                  <a:srgbClr val="C00000"/>
                </a:solidFill>
              </a:rPr>
              <a:t>Stelle: DSO</a:t>
            </a:r>
          </a:p>
          <a:p>
            <a:endParaRPr lang="de-DE" b="1" dirty="0" smtClean="0">
              <a:solidFill>
                <a:srgbClr val="C00000"/>
              </a:solidFill>
            </a:endParaRPr>
          </a:p>
        </p:txBody>
      </p:sp>
      <p:sp>
        <p:nvSpPr>
          <p:cNvPr id="9" name="Textfeld 8"/>
          <p:cNvSpPr txBox="1"/>
          <p:nvPr/>
        </p:nvSpPr>
        <p:spPr>
          <a:xfrm>
            <a:off x="6987893" y="1196752"/>
            <a:ext cx="1033040" cy="646331"/>
          </a:xfrm>
          <a:prstGeom prst="rect">
            <a:avLst/>
          </a:prstGeom>
          <a:noFill/>
        </p:spPr>
        <p:txBody>
          <a:bodyPr wrap="none" rtlCol="0">
            <a:spAutoFit/>
          </a:bodyPr>
          <a:lstStyle/>
          <a:p>
            <a:pPr algn="ctr"/>
            <a:r>
              <a:rPr lang="de-DE" b="1" dirty="0" smtClean="0">
                <a:solidFill>
                  <a:srgbClr val="C00000"/>
                </a:solidFill>
              </a:rPr>
              <a:t>„TX-</a:t>
            </a:r>
          </a:p>
          <a:p>
            <a:pPr algn="ctr"/>
            <a:r>
              <a:rPr lang="de-DE" b="1" dirty="0" smtClean="0">
                <a:solidFill>
                  <a:srgbClr val="C00000"/>
                </a:solidFill>
              </a:rPr>
              <a:t>Skandal“</a:t>
            </a:r>
            <a:endParaRPr lang="de-DE" b="1" dirty="0">
              <a:solidFill>
                <a:srgbClr val="C00000"/>
              </a:solidFill>
            </a:endParaRPr>
          </a:p>
        </p:txBody>
      </p:sp>
      <p:sp>
        <p:nvSpPr>
          <p:cNvPr id="5" name="Rechteck 4"/>
          <p:cNvSpPr/>
          <p:nvPr/>
        </p:nvSpPr>
        <p:spPr>
          <a:xfrm>
            <a:off x="0" y="0"/>
            <a:ext cx="9143999" cy="109736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0" name="Textfeld 9"/>
          <p:cNvSpPr txBox="1"/>
          <p:nvPr/>
        </p:nvSpPr>
        <p:spPr>
          <a:xfrm>
            <a:off x="1283073" y="221739"/>
            <a:ext cx="6601295" cy="830997"/>
          </a:xfrm>
          <a:prstGeom prst="rect">
            <a:avLst/>
          </a:prstGeom>
          <a:noFill/>
        </p:spPr>
        <p:txBody>
          <a:bodyPr wrap="none" rtlCol="0">
            <a:spAutoFit/>
          </a:bodyPr>
          <a:lstStyle/>
          <a:p>
            <a:pPr algn="ctr"/>
            <a:r>
              <a:rPr lang="de-DE" sz="2400" b="1" dirty="0" smtClean="0">
                <a:solidFill>
                  <a:prstClr val="white"/>
                </a:solidFill>
                <a:effectLst>
                  <a:outerShdw blurRad="38100" dist="38100" dir="2700000" algn="tl">
                    <a:srgbClr val="000000">
                      <a:alpha val="43137"/>
                    </a:srgbClr>
                  </a:outerShdw>
                </a:effectLst>
              </a:rPr>
              <a:t>Postmortale Organspenden pro Million Einwohner</a:t>
            </a:r>
          </a:p>
          <a:p>
            <a:pPr algn="ctr"/>
            <a:r>
              <a:rPr lang="de-DE" sz="2400" b="1" dirty="0" smtClean="0">
                <a:solidFill>
                  <a:prstClr val="white"/>
                </a:solidFill>
                <a:effectLst>
                  <a:outerShdw blurRad="38100" dist="38100" dir="2700000" algn="tl">
                    <a:srgbClr val="000000">
                      <a:alpha val="43137"/>
                    </a:srgbClr>
                  </a:outerShdw>
                </a:effectLst>
              </a:rPr>
              <a:t>Deutschland 1984-2014</a:t>
            </a:r>
            <a:endParaRPr lang="de-DE" sz="2400" b="1" dirty="0">
              <a:solidFill>
                <a:prstClr val="white"/>
              </a:solidFill>
              <a:effectLst>
                <a:outerShdw blurRad="38100" dist="38100" dir="2700000" algn="tl">
                  <a:srgbClr val="000000">
                    <a:alpha val="43137"/>
                  </a:srgbClr>
                </a:outerShdw>
              </a:effectLst>
            </a:endParaRPr>
          </a:p>
        </p:txBody>
      </p:sp>
      <p:sp>
        <p:nvSpPr>
          <p:cNvPr id="11" name="Textfeld 10"/>
          <p:cNvSpPr txBox="1"/>
          <p:nvPr/>
        </p:nvSpPr>
        <p:spPr>
          <a:xfrm>
            <a:off x="6306108" y="-27384"/>
            <a:ext cx="2837892" cy="307777"/>
          </a:xfrm>
          <a:prstGeom prst="rect">
            <a:avLst/>
          </a:prstGeom>
          <a:noFill/>
        </p:spPr>
        <p:txBody>
          <a:bodyPr wrap="none" rtlCol="0">
            <a:spAutoFit/>
          </a:bodyPr>
          <a:lstStyle/>
          <a:p>
            <a:pPr algn="r"/>
            <a:r>
              <a:rPr lang="de-DE" sz="1400" dirty="0" smtClean="0">
                <a:solidFill>
                  <a:prstClr val="white"/>
                </a:solidFill>
              </a:rPr>
              <a:t>Deutsches Ärzteblatt 2015; 112: 569</a:t>
            </a:r>
            <a:endParaRPr lang="de-DE" sz="1400" dirty="0">
              <a:solidFill>
                <a:prstClr val="white"/>
              </a:solidFill>
            </a:endParaRPr>
          </a:p>
        </p:txBody>
      </p:sp>
      <p:sp>
        <p:nvSpPr>
          <p:cNvPr id="12" name="Textfeld 11"/>
          <p:cNvSpPr txBox="1"/>
          <p:nvPr/>
        </p:nvSpPr>
        <p:spPr>
          <a:xfrm>
            <a:off x="8028384" y="2924944"/>
            <a:ext cx="1115616" cy="1323439"/>
          </a:xfrm>
          <a:prstGeom prst="rect">
            <a:avLst/>
          </a:prstGeom>
          <a:solidFill>
            <a:schemeClr val="bg1"/>
          </a:solidFill>
        </p:spPr>
        <p:txBody>
          <a:bodyPr wrap="square" rtlCol="0">
            <a:spAutoFit/>
          </a:bodyPr>
          <a:lstStyle/>
          <a:p>
            <a:r>
              <a:rPr lang="de-DE" sz="2000" b="1" dirty="0" smtClean="0">
                <a:solidFill>
                  <a:srgbClr val="008080"/>
                </a:solidFill>
              </a:rPr>
              <a:t>Ost</a:t>
            </a:r>
          </a:p>
          <a:p>
            <a:endParaRPr lang="de-DE" sz="2000" b="1" dirty="0">
              <a:solidFill>
                <a:srgbClr val="008080"/>
              </a:solidFill>
            </a:endParaRPr>
          </a:p>
          <a:p>
            <a:r>
              <a:rPr lang="de-DE" sz="2000" b="1" dirty="0" smtClean="0">
                <a:solidFill>
                  <a:srgbClr val="FF0000"/>
                </a:solidFill>
              </a:rPr>
              <a:t>Gesamt</a:t>
            </a:r>
          </a:p>
          <a:p>
            <a:r>
              <a:rPr lang="de-DE" sz="2000" b="1" dirty="0" smtClean="0">
                <a:solidFill>
                  <a:srgbClr val="3333FF"/>
                </a:solidFill>
              </a:rPr>
              <a:t>West</a:t>
            </a:r>
            <a:endParaRPr lang="de-DE" sz="2000" b="1" dirty="0">
              <a:solidFill>
                <a:srgbClr val="3333FF"/>
              </a:solidFill>
            </a:endParaRPr>
          </a:p>
        </p:txBody>
      </p:sp>
    </p:spTree>
    <p:extLst>
      <p:ext uri="{BB962C8B-B14F-4D97-AF65-F5344CB8AC3E}">
        <p14:creationId xmlns:p14="http://schemas.microsoft.com/office/powerpoint/2010/main" val="3603083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so.de/typo3temp/zvmgallery/cc097e6b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238" y="-2"/>
            <a:ext cx="7194762"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0" y="0"/>
            <a:ext cx="1963271" cy="6858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4" name="Textfeld 3"/>
          <p:cNvSpPr txBox="1"/>
          <p:nvPr/>
        </p:nvSpPr>
        <p:spPr>
          <a:xfrm>
            <a:off x="-2" y="1505395"/>
            <a:ext cx="1963271" cy="2308324"/>
          </a:xfrm>
          <a:prstGeom prst="rect">
            <a:avLst/>
          </a:prstGeom>
          <a:noFill/>
        </p:spPr>
        <p:txBody>
          <a:bodyPr wrap="square" rtlCol="0">
            <a:spAutoFit/>
          </a:bodyPr>
          <a:lstStyle/>
          <a:p>
            <a:pPr algn="ctr"/>
            <a:r>
              <a:rPr lang="de-DE" sz="2400" b="1" dirty="0" smtClean="0">
                <a:solidFill>
                  <a:prstClr val="white"/>
                </a:solidFill>
                <a:effectLst>
                  <a:outerShdw blurRad="38100" dist="38100" dir="2700000" algn="tl">
                    <a:srgbClr val="000000">
                      <a:alpha val="43137"/>
                    </a:srgbClr>
                  </a:outerShdw>
                </a:effectLst>
              </a:rPr>
              <a:t>Nieren-transplan-</a:t>
            </a:r>
            <a:r>
              <a:rPr lang="de-DE" sz="2400" b="1" dirty="0" err="1" smtClean="0">
                <a:solidFill>
                  <a:prstClr val="white"/>
                </a:solidFill>
                <a:effectLst>
                  <a:outerShdw blurRad="38100" dist="38100" dir="2700000" algn="tl">
                    <a:srgbClr val="000000">
                      <a:alpha val="43137"/>
                    </a:srgbClr>
                  </a:outerShdw>
                </a:effectLst>
              </a:rPr>
              <a:t>tation</a:t>
            </a:r>
            <a:endParaRPr lang="de-DE" sz="2400" b="1" dirty="0" smtClean="0">
              <a:solidFill>
                <a:prstClr val="white"/>
              </a:solidFill>
              <a:effectLst>
                <a:outerShdw blurRad="38100" dist="38100" dir="2700000" algn="tl">
                  <a:srgbClr val="000000">
                    <a:alpha val="43137"/>
                  </a:srgbClr>
                </a:outerShdw>
              </a:effectLst>
            </a:endParaRPr>
          </a:p>
          <a:p>
            <a:pPr algn="ctr"/>
            <a:endParaRPr lang="de-DE" sz="2400" b="1" dirty="0">
              <a:solidFill>
                <a:prstClr val="white"/>
              </a:solidFill>
              <a:effectLst>
                <a:outerShdw blurRad="38100" dist="38100" dir="2700000" algn="tl">
                  <a:srgbClr val="000000">
                    <a:alpha val="43137"/>
                  </a:srgbClr>
                </a:outerShdw>
              </a:effectLst>
            </a:endParaRPr>
          </a:p>
          <a:p>
            <a:pPr algn="ctr"/>
            <a:r>
              <a:rPr lang="de-DE" sz="2400" b="1" dirty="0" smtClean="0">
                <a:solidFill>
                  <a:prstClr val="white"/>
                </a:solidFill>
                <a:effectLst>
                  <a:outerShdw blurRad="38100" dist="38100" dir="2700000" algn="tl">
                    <a:srgbClr val="000000">
                      <a:alpha val="43137"/>
                    </a:srgbClr>
                  </a:outerShdw>
                </a:effectLst>
              </a:rPr>
              <a:t>Deutschland 2004-2013</a:t>
            </a:r>
          </a:p>
        </p:txBody>
      </p:sp>
      <p:sp>
        <p:nvSpPr>
          <p:cNvPr id="5" name="Textfeld 4"/>
          <p:cNvSpPr txBox="1"/>
          <p:nvPr/>
        </p:nvSpPr>
        <p:spPr>
          <a:xfrm>
            <a:off x="-1" y="-2"/>
            <a:ext cx="1963271" cy="307777"/>
          </a:xfrm>
          <a:prstGeom prst="rect">
            <a:avLst/>
          </a:prstGeom>
          <a:noFill/>
        </p:spPr>
        <p:txBody>
          <a:bodyPr wrap="square" rtlCol="0">
            <a:spAutoFit/>
          </a:bodyPr>
          <a:lstStyle/>
          <a:p>
            <a:pPr algn="ctr"/>
            <a:r>
              <a:rPr lang="de-DE" sz="1400" dirty="0" smtClean="0">
                <a:solidFill>
                  <a:prstClr val="white"/>
                </a:solidFill>
              </a:rPr>
              <a:t>www.dso.de</a:t>
            </a:r>
            <a:endParaRPr lang="de-DE" sz="1400" dirty="0">
              <a:solidFill>
                <a:prstClr val="white"/>
              </a:solidFill>
            </a:endParaRPr>
          </a:p>
        </p:txBody>
      </p:sp>
    </p:spTree>
    <p:extLst>
      <p:ext uri="{BB962C8B-B14F-4D97-AF65-F5344CB8AC3E}">
        <p14:creationId xmlns:p14="http://schemas.microsoft.com/office/powerpoint/2010/main" val="3698983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312" y="38285"/>
            <a:ext cx="6271097" cy="67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p:cNvSpPr>
          <p:nvPr/>
        </p:nvSpPr>
        <p:spPr bwMode="auto">
          <a:xfrm>
            <a:off x="-6112934" y="4053945"/>
            <a:ext cx="8748713" cy="782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GB" altLang="de-DE" b="0" dirty="0">
              <a:solidFill>
                <a:schemeClr val="accent1"/>
              </a:solidFill>
            </a:endParaRPr>
          </a:p>
        </p:txBody>
      </p:sp>
      <p:sp>
        <p:nvSpPr>
          <p:cNvPr id="5" name="Rechteck 4"/>
          <p:cNvSpPr/>
          <p:nvPr/>
        </p:nvSpPr>
        <p:spPr>
          <a:xfrm>
            <a:off x="0" y="0"/>
            <a:ext cx="2472266" cy="6858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6" name="Textfeld 5"/>
          <p:cNvSpPr txBox="1"/>
          <p:nvPr/>
        </p:nvSpPr>
        <p:spPr>
          <a:xfrm>
            <a:off x="-2" y="1505395"/>
            <a:ext cx="2353735" cy="3108543"/>
          </a:xfrm>
          <a:prstGeom prst="rect">
            <a:avLst/>
          </a:prstGeom>
          <a:noFill/>
        </p:spPr>
        <p:txBody>
          <a:bodyPr wrap="square" rtlCol="0">
            <a:spAutoFit/>
          </a:bodyPr>
          <a:lstStyle/>
          <a:p>
            <a:pPr algn="ctr"/>
            <a:r>
              <a:rPr lang="de-DE" sz="2800" b="1" dirty="0">
                <a:solidFill>
                  <a:prstClr val="white"/>
                </a:solidFill>
                <a:effectLst>
                  <a:outerShdw blurRad="38100" dist="38100" dir="2700000" algn="tl">
                    <a:srgbClr val="000000">
                      <a:alpha val="43137"/>
                    </a:srgbClr>
                  </a:outerShdw>
                </a:effectLst>
              </a:rPr>
              <a:t>Terminale </a:t>
            </a:r>
            <a:r>
              <a:rPr lang="de-DE" sz="2800" b="1" dirty="0" smtClean="0">
                <a:solidFill>
                  <a:prstClr val="white"/>
                </a:solidFill>
                <a:effectLst>
                  <a:outerShdw blurRad="38100" dist="38100" dir="2700000" algn="tl">
                    <a:srgbClr val="000000">
                      <a:alpha val="43137"/>
                    </a:srgbClr>
                  </a:outerShdw>
                </a:effectLst>
              </a:rPr>
              <a:t>Nieren-insuffizienz </a:t>
            </a:r>
            <a:r>
              <a:rPr lang="de-DE" sz="2800" b="1" dirty="0">
                <a:solidFill>
                  <a:prstClr val="white"/>
                </a:solidFill>
                <a:effectLst>
                  <a:outerShdw blurRad="38100" dist="38100" dir="2700000" algn="tl">
                    <a:srgbClr val="000000">
                      <a:alpha val="43137"/>
                    </a:srgbClr>
                  </a:outerShdw>
                </a:effectLst>
              </a:rPr>
              <a:t>bei </a:t>
            </a:r>
            <a:r>
              <a:rPr lang="de-DE" sz="2800" b="1" dirty="0" smtClean="0">
                <a:solidFill>
                  <a:prstClr val="white"/>
                </a:solidFill>
                <a:effectLst>
                  <a:outerShdw blurRad="38100" dist="38100" dir="2700000" algn="tl">
                    <a:srgbClr val="000000">
                      <a:alpha val="43137"/>
                    </a:srgbClr>
                  </a:outerShdw>
                </a:effectLst>
              </a:rPr>
              <a:t>Lebend-Nierenspende </a:t>
            </a:r>
            <a:r>
              <a:rPr lang="de-DE" sz="2800" b="1" dirty="0">
                <a:solidFill>
                  <a:prstClr val="white"/>
                </a:solidFill>
                <a:effectLst>
                  <a:outerShdw blurRad="38100" dist="38100" dir="2700000" algn="tl">
                    <a:srgbClr val="000000">
                      <a:alpha val="43137"/>
                    </a:srgbClr>
                  </a:outerShdw>
                </a:effectLst>
              </a:rPr>
              <a:t>1994-2011 (USA) </a:t>
            </a:r>
            <a:endParaRPr lang="de-DE" sz="2800" b="1" dirty="0" smtClean="0">
              <a:solidFill>
                <a:prstClr val="white"/>
              </a:solidFill>
              <a:effectLst>
                <a:outerShdw blurRad="38100" dist="38100" dir="2700000" algn="tl">
                  <a:srgbClr val="000000">
                    <a:alpha val="43137"/>
                  </a:srgbClr>
                </a:outerShdw>
              </a:effectLst>
            </a:endParaRPr>
          </a:p>
        </p:txBody>
      </p:sp>
      <p:sp>
        <p:nvSpPr>
          <p:cNvPr id="7" name="Textfeld 6"/>
          <p:cNvSpPr txBox="1"/>
          <p:nvPr/>
        </p:nvSpPr>
        <p:spPr>
          <a:xfrm>
            <a:off x="-1" y="-2"/>
            <a:ext cx="1963271" cy="523220"/>
          </a:xfrm>
          <a:prstGeom prst="rect">
            <a:avLst/>
          </a:prstGeom>
          <a:noFill/>
        </p:spPr>
        <p:txBody>
          <a:bodyPr wrap="square" rtlCol="0">
            <a:spAutoFit/>
          </a:bodyPr>
          <a:lstStyle/>
          <a:p>
            <a:r>
              <a:rPr lang="da-DK" sz="1400" dirty="0">
                <a:solidFill>
                  <a:prstClr val="white"/>
                </a:solidFill>
              </a:rPr>
              <a:t>Muzaale A et al. </a:t>
            </a:r>
            <a:r>
              <a:rPr lang="da-DK" sz="1400" dirty="0" smtClean="0">
                <a:solidFill>
                  <a:prstClr val="white"/>
                </a:solidFill>
              </a:rPr>
              <a:t>JAMA 2014; 311</a:t>
            </a:r>
            <a:r>
              <a:rPr lang="da-DK" sz="1400" dirty="0">
                <a:solidFill>
                  <a:prstClr val="white"/>
                </a:solidFill>
              </a:rPr>
              <a:t>, </a:t>
            </a:r>
            <a:r>
              <a:rPr lang="da-DK" sz="1400" dirty="0" smtClean="0">
                <a:solidFill>
                  <a:prstClr val="white"/>
                </a:solidFill>
              </a:rPr>
              <a:t>579-586</a:t>
            </a:r>
            <a:endParaRPr lang="da-DK" sz="1400" dirty="0">
              <a:solidFill>
                <a:prstClr val="white"/>
              </a:solidFill>
            </a:endParaRPr>
          </a:p>
        </p:txBody>
      </p:sp>
      <p:sp>
        <p:nvSpPr>
          <p:cNvPr id="8" name="Text Box 12"/>
          <p:cNvSpPr txBox="1">
            <a:spLocks noChangeArrowheads="1"/>
          </p:cNvSpPr>
          <p:nvPr/>
        </p:nvSpPr>
        <p:spPr bwMode="auto">
          <a:xfrm>
            <a:off x="6997700" y="723372"/>
            <a:ext cx="944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de-DE" altLang="de-DE" sz="1600" b="1" dirty="0">
                <a:solidFill>
                  <a:srgbClr val="C00000"/>
                </a:solidFill>
              </a:rPr>
              <a:t>= 0,10%</a:t>
            </a:r>
          </a:p>
        </p:txBody>
      </p:sp>
      <p:sp>
        <p:nvSpPr>
          <p:cNvPr id="9" name="Text Box 13"/>
          <p:cNvSpPr txBox="1">
            <a:spLocks noChangeArrowheads="1"/>
          </p:cNvSpPr>
          <p:nvPr/>
        </p:nvSpPr>
        <p:spPr bwMode="auto">
          <a:xfrm>
            <a:off x="8185621" y="4836583"/>
            <a:ext cx="944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de-DE" altLang="de-DE" sz="1600" b="1" dirty="0">
                <a:solidFill>
                  <a:srgbClr val="C00000"/>
                </a:solidFill>
              </a:rPr>
              <a:t>= 0,07%</a:t>
            </a:r>
          </a:p>
        </p:txBody>
      </p:sp>
    </p:spTree>
    <p:extLst>
      <p:ext uri="{BB962C8B-B14F-4D97-AF65-F5344CB8AC3E}">
        <p14:creationId xmlns:p14="http://schemas.microsoft.com/office/powerpoint/2010/main" val="660710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bwMode="auto">
          <a:xfrm>
            <a:off x="0" y="0"/>
            <a:ext cx="3057824" cy="3771900"/>
          </a:xfrm>
          <a:prstGeom prst="rect">
            <a:avLst/>
          </a:prstGeom>
          <a:solidFill>
            <a:srgbClr val="00006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b="1" smtClean="0">
              <a:solidFill>
                <a:srgbClr val="000000"/>
              </a:solidFill>
            </a:endParaRPr>
          </a:p>
        </p:txBody>
      </p:sp>
      <p:sp>
        <p:nvSpPr>
          <p:cNvPr id="6" name="Textfeld 5"/>
          <p:cNvSpPr txBox="1"/>
          <p:nvPr/>
        </p:nvSpPr>
        <p:spPr>
          <a:xfrm>
            <a:off x="12165" y="1008787"/>
            <a:ext cx="3077679" cy="1754326"/>
          </a:xfrm>
          <a:prstGeom prst="rect">
            <a:avLst/>
          </a:prstGeom>
          <a:noFill/>
        </p:spPr>
        <p:txBody>
          <a:bodyPr wrap="square" rtlCol="0">
            <a:spAutoFit/>
          </a:bodyPr>
          <a:lstStyle/>
          <a:p>
            <a:pPr algn="ctr" fontAlgn="base">
              <a:spcBef>
                <a:spcPct val="0"/>
              </a:spcBef>
              <a:spcAft>
                <a:spcPct val="0"/>
              </a:spcAft>
            </a:pPr>
            <a:r>
              <a:rPr lang="de-DE" sz="2700" b="1" dirty="0" err="1" smtClean="0">
                <a:solidFill>
                  <a:srgbClr val="FFFFFF"/>
                </a:solidFill>
                <a:effectLst>
                  <a:outerShdw blurRad="38100" dist="38100" dir="2700000" algn="tl">
                    <a:srgbClr val="000000">
                      <a:alpha val="43137"/>
                    </a:srgbClr>
                  </a:outerShdw>
                </a:effectLst>
                <a:latin typeface="Calibri" panose="020F0502020204030204" pitchFamily="34" charset="0"/>
              </a:rPr>
              <a:t>Simplicity</a:t>
            </a:r>
            <a:r>
              <a:rPr lang="de-DE" sz="2700" b="1" dirty="0" smtClean="0">
                <a:solidFill>
                  <a:srgbClr val="FFFFFF"/>
                </a:solidFill>
                <a:effectLst>
                  <a:outerShdw blurRad="38100" dist="38100" dir="2700000" algn="tl">
                    <a:srgbClr val="000000">
                      <a:alpha val="43137"/>
                    </a:srgbClr>
                  </a:outerShdw>
                </a:effectLst>
                <a:latin typeface="Calibri" panose="020F0502020204030204" pitchFamily="34" charset="0"/>
              </a:rPr>
              <a:t> III </a:t>
            </a:r>
          </a:p>
          <a:p>
            <a:pPr algn="ctr" fontAlgn="base">
              <a:spcBef>
                <a:spcPct val="0"/>
              </a:spcBef>
              <a:spcAft>
                <a:spcPct val="0"/>
              </a:spcAft>
            </a:pPr>
            <a:r>
              <a:rPr lang="de-DE" sz="2700" b="1" dirty="0" smtClean="0">
                <a:solidFill>
                  <a:srgbClr val="FFFFFF"/>
                </a:solidFill>
                <a:effectLst>
                  <a:outerShdw blurRad="38100" dist="38100" dir="2700000" algn="tl">
                    <a:srgbClr val="000000">
                      <a:alpha val="43137"/>
                    </a:srgbClr>
                  </a:outerShdw>
                </a:effectLst>
                <a:latin typeface="Calibri" panose="020F0502020204030204" pitchFamily="34" charset="0"/>
              </a:rPr>
              <a:t>Studie: </a:t>
            </a:r>
          </a:p>
          <a:p>
            <a:pPr algn="ctr" fontAlgn="base">
              <a:spcBef>
                <a:spcPct val="0"/>
              </a:spcBef>
              <a:spcAft>
                <a:spcPct val="0"/>
              </a:spcAft>
            </a:pPr>
            <a:endParaRPr lang="de-DE" sz="2700" b="1" dirty="0">
              <a:solidFill>
                <a:srgbClr val="FFFFFF"/>
              </a:solidFill>
              <a:effectLst>
                <a:outerShdw blurRad="38100" dist="38100" dir="2700000" algn="tl">
                  <a:srgbClr val="000000">
                    <a:alpha val="43137"/>
                  </a:srgbClr>
                </a:outerShdw>
              </a:effectLst>
              <a:latin typeface="Calibri" panose="020F0502020204030204" pitchFamily="34" charset="0"/>
            </a:endParaRPr>
          </a:p>
          <a:p>
            <a:pPr algn="ctr" fontAlgn="base">
              <a:spcBef>
                <a:spcPct val="0"/>
              </a:spcBef>
              <a:spcAft>
                <a:spcPct val="0"/>
              </a:spcAft>
            </a:pPr>
            <a:r>
              <a:rPr lang="de-DE" sz="2700" b="1" dirty="0" smtClean="0">
                <a:solidFill>
                  <a:srgbClr val="FFCCCC"/>
                </a:solidFill>
                <a:effectLst>
                  <a:outerShdw blurRad="38100" dist="38100" dir="2700000" algn="tl">
                    <a:srgbClr val="000000">
                      <a:alpha val="43137"/>
                    </a:srgbClr>
                  </a:outerShdw>
                </a:effectLst>
                <a:latin typeface="Calibri" panose="020F0502020204030204" pitchFamily="34" charset="0"/>
              </a:rPr>
              <a:t>Praxis-Blutdruck</a:t>
            </a:r>
            <a:endParaRPr lang="de-DE" sz="2700" b="1" dirty="0">
              <a:solidFill>
                <a:srgbClr val="FFCCCC"/>
              </a:solidFill>
              <a:effectLst>
                <a:outerShdw blurRad="38100" dist="38100" dir="2700000" algn="tl">
                  <a:srgbClr val="000000">
                    <a:alpha val="43137"/>
                  </a:srgbClr>
                </a:outerShdw>
              </a:effectLst>
              <a:latin typeface="Calibri" panose="020F0502020204030204" pitchFamily="34" charset="0"/>
            </a:endParaRPr>
          </a:p>
        </p:txBody>
      </p:sp>
      <p:sp>
        <p:nvSpPr>
          <p:cNvPr id="2" name="Rechteck 1"/>
          <p:cNvSpPr/>
          <p:nvPr/>
        </p:nvSpPr>
        <p:spPr>
          <a:xfrm>
            <a:off x="14437" y="3920831"/>
            <a:ext cx="3028949" cy="2554545"/>
          </a:xfrm>
          <a:prstGeom prst="rect">
            <a:avLst/>
          </a:prstGeom>
        </p:spPr>
        <p:txBody>
          <a:bodyPr wrap="square">
            <a:spAutoFit/>
          </a:bodyPr>
          <a:lstStyle/>
          <a:p>
            <a:pPr marL="342900" indent="-342900">
              <a:buFont typeface="Arial" panose="020B0604020202020204" pitchFamily="34" charset="0"/>
              <a:buChar char="•"/>
            </a:pPr>
            <a:r>
              <a:rPr lang="en-US" sz="2000" dirty="0" err="1" smtClean="0">
                <a:latin typeface="Calibri" panose="020F0502020204030204" pitchFamily="34" charset="0"/>
              </a:rPr>
              <a:t>Prospektiv</a:t>
            </a:r>
            <a:r>
              <a:rPr lang="en-US" sz="2000" dirty="0" smtClean="0">
                <a:latin typeface="Calibri" panose="020F0502020204030204" pitchFamily="34" charset="0"/>
              </a:rPr>
              <a:t>, </a:t>
            </a:r>
            <a:r>
              <a:rPr lang="en-US" sz="2000" dirty="0" err="1" smtClean="0">
                <a:latin typeface="Calibri" panose="020F0502020204030204" pitchFamily="34" charset="0"/>
              </a:rPr>
              <a:t>einfach</a:t>
            </a:r>
            <a:r>
              <a:rPr lang="en-US" sz="2000" dirty="0" smtClean="0">
                <a:latin typeface="Calibri" panose="020F0502020204030204" pitchFamily="34" charset="0"/>
              </a:rPr>
              <a:t> </a:t>
            </a:r>
            <a:r>
              <a:rPr lang="en-US" sz="2000" dirty="0" err="1" smtClean="0">
                <a:latin typeface="Calibri" panose="020F0502020204030204" pitchFamily="34" charset="0"/>
              </a:rPr>
              <a:t>verblindet</a:t>
            </a:r>
            <a:r>
              <a:rPr lang="en-US" sz="2000" dirty="0" smtClean="0">
                <a:latin typeface="Calibri" panose="020F0502020204030204" pitchFamily="34" charset="0"/>
              </a:rPr>
              <a:t>, “sham-controlled”</a:t>
            </a:r>
          </a:p>
          <a:p>
            <a:pPr marL="342900" indent="-342900">
              <a:buFont typeface="Arial" panose="020B0604020202020204" pitchFamily="34" charset="0"/>
              <a:buChar char="•"/>
            </a:pPr>
            <a:r>
              <a:rPr lang="en-US" sz="2000" dirty="0" err="1" smtClean="0">
                <a:latin typeface="Calibri" panose="020F0502020204030204" pitchFamily="34" charset="0"/>
              </a:rPr>
              <a:t>Patienten</a:t>
            </a:r>
            <a:r>
              <a:rPr lang="en-US" sz="2000" dirty="0" smtClean="0">
                <a:latin typeface="Calibri" panose="020F0502020204030204" pitchFamily="34" charset="0"/>
              </a:rPr>
              <a:t> </a:t>
            </a:r>
            <a:r>
              <a:rPr lang="en-US" sz="2000" dirty="0" err="1" smtClean="0">
                <a:latin typeface="Calibri" panose="020F0502020204030204" pitchFamily="34" charset="0"/>
              </a:rPr>
              <a:t>hatten</a:t>
            </a:r>
            <a:r>
              <a:rPr lang="en-US" sz="2000" dirty="0" smtClean="0">
                <a:latin typeface="Calibri" panose="020F0502020204030204" pitchFamily="34" charset="0"/>
              </a:rPr>
              <a:t> </a:t>
            </a:r>
            <a:r>
              <a:rPr lang="en-US" sz="2000" dirty="0" err="1" smtClean="0">
                <a:latin typeface="Calibri" panose="020F0502020204030204" pitchFamily="34" charset="0"/>
              </a:rPr>
              <a:t>mindestens</a:t>
            </a:r>
            <a:r>
              <a:rPr lang="en-US" sz="2000" dirty="0" smtClean="0">
                <a:latin typeface="Calibri" panose="020F0502020204030204" pitchFamily="34" charset="0"/>
              </a:rPr>
              <a:t> 3 </a:t>
            </a:r>
            <a:r>
              <a:rPr lang="en-US" sz="2000" dirty="0" err="1" smtClean="0">
                <a:latin typeface="Calibri" panose="020F0502020204030204" pitchFamily="34" charset="0"/>
              </a:rPr>
              <a:t>Medikamente</a:t>
            </a:r>
            <a:r>
              <a:rPr lang="en-US" sz="2000" dirty="0" smtClean="0">
                <a:latin typeface="Calibri" panose="020F0502020204030204" pitchFamily="34" charset="0"/>
              </a:rPr>
              <a:t> in maximal </a:t>
            </a:r>
            <a:r>
              <a:rPr lang="en-US" sz="2000" dirty="0" err="1" smtClean="0">
                <a:latin typeface="Calibri" panose="020F0502020204030204" pitchFamily="34" charset="0"/>
              </a:rPr>
              <a:t>tolerierter</a:t>
            </a:r>
            <a:r>
              <a:rPr lang="en-US" sz="2000" dirty="0" smtClean="0">
                <a:latin typeface="Calibri" panose="020F0502020204030204" pitchFamily="34" charset="0"/>
              </a:rPr>
              <a:t> </a:t>
            </a:r>
            <a:r>
              <a:rPr lang="en-US" sz="2000" dirty="0" err="1" smtClean="0">
                <a:latin typeface="Calibri" panose="020F0502020204030204" pitchFamily="34" charset="0"/>
              </a:rPr>
              <a:t>Dosis</a:t>
            </a:r>
            <a:r>
              <a:rPr lang="en-US" sz="2000" dirty="0" smtClean="0">
                <a:latin typeface="Calibri" panose="020F0502020204030204" pitchFamily="34" charset="0"/>
              </a:rPr>
              <a:t> incl. </a:t>
            </a:r>
            <a:r>
              <a:rPr lang="en-US" sz="2000" dirty="0" err="1" smtClean="0">
                <a:latin typeface="Calibri" panose="020F0502020204030204" pitchFamily="34" charset="0"/>
              </a:rPr>
              <a:t>Diuretikum</a:t>
            </a:r>
            <a:endParaRPr lang="de-DE" sz="2000" dirty="0">
              <a:latin typeface="Calibri" panose="020F0502020204030204" pitchFamily="34" charset="0"/>
            </a:endParaRPr>
          </a:p>
        </p:txBody>
      </p:sp>
      <p:pic>
        <p:nvPicPr>
          <p:cNvPr id="3" name="Grafik 2"/>
          <p:cNvPicPr>
            <a:picLocks noChangeAspect="1"/>
          </p:cNvPicPr>
          <p:nvPr/>
        </p:nvPicPr>
        <p:blipFill>
          <a:blip r:embed="rId2"/>
          <a:stretch>
            <a:fillRect/>
          </a:stretch>
        </p:blipFill>
        <p:spPr>
          <a:xfrm>
            <a:off x="3089844" y="36806"/>
            <a:ext cx="5945424" cy="6578307"/>
          </a:xfrm>
          <a:prstGeom prst="rect">
            <a:avLst/>
          </a:prstGeom>
        </p:spPr>
      </p:pic>
      <p:sp>
        <p:nvSpPr>
          <p:cNvPr id="9" name="Textfeld 8"/>
          <p:cNvSpPr txBox="1"/>
          <p:nvPr/>
        </p:nvSpPr>
        <p:spPr>
          <a:xfrm>
            <a:off x="-19855" y="36806"/>
            <a:ext cx="3063241" cy="523220"/>
          </a:xfrm>
          <a:prstGeom prst="rect">
            <a:avLst/>
          </a:prstGeom>
          <a:noFill/>
        </p:spPr>
        <p:txBody>
          <a:bodyPr wrap="square" rtlCol="0">
            <a:spAutoFit/>
          </a:bodyPr>
          <a:lstStyle/>
          <a:p>
            <a:r>
              <a:rPr lang="de-DE" sz="1400" dirty="0" err="1" smtClean="0">
                <a:solidFill>
                  <a:schemeClr val="bg1"/>
                </a:solidFill>
                <a:latin typeface="Calibri" panose="020F0502020204030204" pitchFamily="34" charset="0"/>
              </a:rPr>
              <a:t>Bhatt</a:t>
            </a:r>
            <a:r>
              <a:rPr lang="de-DE" sz="1400" dirty="0" smtClean="0">
                <a:solidFill>
                  <a:schemeClr val="bg1"/>
                </a:solidFill>
                <a:latin typeface="Calibri" panose="020F0502020204030204" pitchFamily="34" charset="0"/>
              </a:rPr>
              <a:t> DL et al, </a:t>
            </a:r>
          </a:p>
          <a:p>
            <a:r>
              <a:rPr lang="de-DE" sz="1400" dirty="0" smtClean="0">
                <a:solidFill>
                  <a:schemeClr val="bg1"/>
                </a:solidFill>
                <a:latin typeface="Calibri" panose="020F0502020204030204" pitchFamily="34" charset="0"/>
              </a:rPr>
              <a:t>N Engl J Med 2014; 370: 1393-401</a:t>
            </a:r>
            <a:endParaRPr lang="de-DE"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50790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 y="-1"/>
            <a:ext cx="9180513" cy="1490133"/>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32770" name="Text Box 1"/>
          <p:cNvSpPr txBox="1">
            <a:spLocks noChangeArrowheads="1"/>
          </p:cNvSpPr>
          <p:nvPr/>
        </p:nvSpPr>
        <p:spPr bwMode="auto">
          <a:xfrm>
            <a:off x="342898" y="355440"/>
            <a:ext cx="8494713" cy="954107"/>
          </a:xfrm>
          <a:prstGeom prst="rect">
            <a:avLst/>
          </a:prstGeom>
          <a:noFill/>
        </p:spPr>
        <p:txBody>
          <a:bodyPr wrap="square" rtlCol="0">
            <a:spAutoFit/>
          </a:bodyPr>
          <a:lstStyle>
            <a:defPPr>
              <a:defRPr lang="de-DE"/>
            </a:defPPr>
            <a:lvl1pPr algn="ctr">
              <a:defRPr sz="2800" b="1">
                <a:solidFill>
                  <a:prstClr val="white"/>
                </a:solidFill>
                <a:effectLst>
                  <a:outerShdw blurRad="38100" dist="38100" dir="2700000" algn="tl">
                    <a:srgbClr val="000000">
                      <a:alpha val="43137"/>
                    </a:srgbClr>
                  </a:outerShdw>
                </a:effectLst>
              </a:defRPr>
            </a:lvl1pPr>
          </a:lstStyle>
          <a:p>
            <a:r>
              <a:rPr lang="en-GB" altLang="de-DE" dirty="0" err="1" smtClean="0"/>
              <a:t>Nierenspende</a:t>
            </a:r>
            <a:r>
              <a:rPr lang="en-GB" altLang="de-DE" dirty="0" smtClean="0"/>
              <a:t> </a:t>
            </a:r>
            <a:r>
              <a:rPr lang="en-GB" altLang="de-DE" dirty="0"/>
              <a:t>und </a:t>
            </a:r>
            <a:r>
              <a:rPr lang="en-GB" altLang="de-DE" dirty="0" err="1"/>
              <a:t>Risiko</a:t>
            </a:r>
            <a:r>
              <a:rPr lang="en-GB" altLang="de-DE" dirty="0"/>
              <a:t> </a:t>
            </a:r>
            <a:endParaRPr lang="en-GB" altLang="de-DE" dirty="0" smtClean="0"/>
          </a:p>
          <a:p>
            <a:r>
              <a:rPr lang="en-GB" altLang="de-DE" dirty="0" err="1" smtClean="0"/>
              <a:t>Schwangerschaftshypertonie</a:t>
            </a:r>
            <a:r>
              <a:rPr lang="en-GB" altLang="de-DE" dirty="0" smtClean="0"/>
              <a:t> </a:t>
            </a:r>
            <a:r>
              <a:rPr lang="en-GB" altLang="de-DE" dirty="0" err="1" smtClean="0"/>
              <a:t>oder</a:t>
            </a:r>
            <a:r>
              <a:rPr lang="en-GB" altLang="de-DE" dirty="0" smtClean="0"/>
              <a:t> </a:t>
            </a:r>
            <a:r>
              <a:rPr lang="en-GB" altLang="de-DE" dirty="0" err="1"/>
              <a:t>Präeklampsie</a:t>
            </a:r>
            <a:endParaRPr lang="en-GB" altLang="de-DE" dirty="0"/>
          </a:p>
        </p:txBody>
      </p:sp>
      <p:sp>
        <p:nvSpPr>
          <p:cNvPr id="32771" name="Text Box 4"/>
          <p:cNvSpPr txBox="1">
            <a:spLocks noChangeArrowheads="1"/>
          </p:cNvSpPr>
          <p:nvPr/>
        </p:nvSpPr>
        <p:spPr bwMode="auto">
          <a:xfrm>
            <a:off x="519113" y="5972175"/>
            <a:ext cx="80867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tabLst>
                <a:tab pos="655638" algn="l"/>
                <a:tab pos="1312863" algn="l"/>
                <a:tab pos="1968500" algn="l"/>
                <a:tab pos="2625725" algn="l"/>
                <a:tab pos="3282950" algn="l"/>
              </a:tabLst>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Wingdings" panose="05000000000000000000" pitchFamily="2" charset="2"/>
              <a:buChar char="n"/>
              <a:tabLst>
                <a:tab pos="655638" algn="l"/>
                <a:tab pos="1312863" algn="l"/>
                <a:tab pos="1968500" algn="l"/>
                <a:tab pos="2625725" algn="l"/>
                <a:tab pos="3282950" algn="l"/>
              </a:tabLst>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5000"/>
              <a:buFont typeface="Wingdings" panose="05000000000000000000" pitchFamily="2" charset="2"/>
              <a:buChar char="l"/>
              <a:tabLst>
                <a:tab pos="655638" algn="l"/>
                <a:tab pos="1312863" algn="l"/>
                <a:tab pos="1968500" algn="l"/>
                <a:tab pos="2625725" algn="l"/>
                <a:tab pos="328295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tabLst>
                <a:tab pos="655638" algn="l"/>
                <a:tab pos="1312863" algn="l"/>
                <a:tab pos="1968500" algn="l"/>
                <a:tab pos="2625725" algn="l"/>
                <a:tab pos="328295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tabLst>
                <a:tab pos="655638" algn="l"/>
                <a:tab pos="1312863" algn="l"/>
                <a:tab pos="1968500" algn="l"/>
                <a:tab pos="2625725" algn="l"/>
                <a:tab pos="328295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655638" algn="l"/>
                <a:tab pos="1312863" algn="l"/>
                <a:tab pos="1968500" algn="l"/>
                <a:tab pos="2625725" algn="l"/>
                <a:tab pos="328295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655638" algn="l"/>
                <a:tab pos="1312863" algn="l"/>
                <a:tab pos="1968500" algn="l"/>
                <a:tab pos="2625725" algn="l"/>
                <a:tab pos="328295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655638" algn="l"/>
                <a:tab pos="1312863" algn="l"/>
                <a:tab pos="1968500" algn="l"/>
                <a:tab pos="2625725" algn="l"/>
                <a:tab pos="328295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655638" algn="l"/>
                <a:tab pos="1312863" algn="l"/>
                <a:tab pos="1968500" algn="l"/>
                <a:tab pos="2625725" algn="l"/>
                <a:tab pos="3282950" algn="l"/>
              </a:tabLst>
              <a:defRPr sz="2000">
                <a:solidFill>
                  <a:schemeClr val="tx1"/>
                </a:solidFill>
                <a:latin typeface="Arial" panose="020B0604020202020204" pitchFamily="34" charset="0"/>
                <a:ea typeface="ＭＳ Ｐゴシック" panose="020B0600070205080204" pitchFamily="34" charset="-128"/>
              </a:defRPr>
            </a:lvl9pPr>
          </a:lstStyle>
          <a:p>
            <a:pPr eaLnBrk="1">
              <a:lnSpc>
                <a:spcPct val="97000"/>
              </a:lnSpc>
              <a:spcBef>
                <a:spcPct val="0"/>
              </a:spcBef>
              <a:buClr>
                <a:srgbClr val="FFFFFF"/>
              </a:buClr>
              <a:buSzPct val="45000"/>
            </a:pPr>
            <a:r>
              <a:rPr lang="en-GB" altLang="de-DE" sz="1100">
                <a:solidFill>
                  <a:srgbClr val="FFFFFF"/>
                </a:solidFill>
              </a:rPr>
              <a:t>Garg AX et al. N Engl J Med 2015;372:124-133</a:t>
            </a:r>
          </a:p>
        </p:txBody>
      </p:sp>
      <p:pic>
        <p:nvPicPr>
          <p:cNvPr id="32772" name="Picture 5" descr="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7" y="1634664"/>
            <a:ext cx="9032875" cy="48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feld 6"/>
          <p:cNvSpPr txBox="1">
            <a:spLocks noChangeArrowheads="1"/>
          </p:cNvSpPr>
          <p:nvPr/>
        </p:nvSpPr>
        <p:spPr bwMode="auto">
          <a:xfrm>
            <a:off x="5531949" y="0"/>
            <a:ext cx="3648563" cy="307777"/>
          </a:xfrm>
          <a:prstGeom prst="rect">
            <a:avLst/>
          </a:prstGeom>
          <a:noFill/>
        </p:spPr>
        <p:txBody>
          <a:bodyPr wrap="square" rtlCol="0">
            <a:spAutoFit/>
          </a:bodyPr>
          <a:lstStyle>
            <a:defPPr>
              <a:defRPr lang="de-DE"/>
            </a:defPPr>
            <a:lvl1pPr algn="r">
              <a:defRPr sz="1400">
                <a:solidFill>
                  <a:prstClr val="white"/>
                </a:solidFill>
              </a:defRPr>
            </a:lvl1pPr>
          </a:lstStyle>
          <a:p>
            <a:r>
              <a:rPr lang="de-DE" altLang="de-DE" dirty="0" err="1"/>
              <a:t>Garg</a:t>
            </a:r>
            <a:r>
              <a:rPr lang="de-DE" altLang="de-DE" dirty="0"/>
              <a:t> AX, et al. N Engl J Med 372, 124-133, 2015</a:t>
            </a:r>
          </a:p>
        </p:txBody>
      </p:sp>
      <p:sp>
        <p:nvSpPr>
          <p:cNvPr id="32774" name="Textfeld 1"/>
          <p:cNvSpPr txBox="1">
            <a:spLocks noChangeArrowheads="1"/>
          </p:cNvSpPr>
          <p:nvPr/>
        </p:nvSpPr>
        <p:spPr bwMode="auto">
          <a:xfrm>
            <a:off x="46037" y="5731668"/>
            <a:ext cx="4030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de-DE" altLang="de-DE" sz="1200" b="0" dirty="0"/>
              <a:t>n=85 </a:t>
            </a:r>
            <a:r>
              <a:rPr lang="de-DE" altLang="de-DE" sz="1200" b="0" dirty="0" err="1"/>
              <a:t>Donoren</a:t>
            </a:r>
            <a:r>
              <a:rPr lang="de-DE" altLang="de-DE" sz="1200" b="0" dirty="0"/>
              <a:t>, n= 510 </a:t>
            </a:r>
            <a:r>
              <a:rPr lang="de-DE" altLang="de-DE" sz="1200" b="0" dirty="0" err="1"/>
              <a:t>Nichtdonoren</a:t>
            </a:r>
            <a:r>
              <a:rPr lang="de-DE" altLang="de-DE" sz="1200" b="0" dirty="0"/>
              <a:t>; Ontario/Kanada</a:t>
            </a:r>
          </a:p>
          <a:p>
            <a:pPr>
              <a:spcBef>
                <a:spcPct val="0"/>
              </a:spcBef>
            </a:pPr>
            <a:r>
              <a:rPr lang="de-DE" altLang="de-DE" sz="1200" b="0" dirty="0"/>
              <a:t>Frühgeburt, niedriges Geburtsgewicht: nicht verschieden</a:t>
            </a:r>
          </a:p>
          <a:p>
            <a:pPr>
              <a:spcBef>
                <a:spcPct val="0"/>
              </a:spcBef>
            </a:pPr>
            <a:r>
              <a:rPr lang="de-DE" altLang="de-DE" sz="1200" b="0" dirty="0"/>
              <a:t>Keine Totgeburt, kein kindlicher oder </a:t>
            </a:r>
            <a:r>
              <a:rPr lang="de-DE" altLang="de-DE" sz="1200" b="0" dirty="0" err="1"/>
              <a:t>maternaler</a:t>
            </a:r>
            <a:r>
              <a:rPr lang="de-DE" altLang="de-DE" sz="1200" b="0" dirty="0"/>
              <a:t> Tod</a:t>
            </a:r>
          </a:p>
        </p:txBody>
      </p:sp>
    </p:spTree>
    <p:extLst>
      <p:ext uri="{BB962C8B-B14F-4D97-AF65-F5344CB8AC3E}">
        <p14:creationId xmlns:p14="http://schemas.microsoft.com/office/powerpoint/2010/main" val="113857242"/>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pic>
        <p:nvPicPr>
          <p:cNvPr id="92162" name="Picture 2" descr="http://sabahdeutsch.de/wp-content/uploads/2014/11/tugce-spendet-ihre-org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ieren 3"/>
          <p:cNvGrpSpPr>
            <a:grpSpLocks/>
          </p:cNvGrpSpPr>
          <p:nvPr/>
        </p:nvGrpSpPr>
        <p:grpSpPr bwMode="auto">
          <a:xfrm>
            <a:off x="611188" y="3500438"/>
            <a:ext cx="7921625" cy="3230562"/>
            <a:chOff x="827584" y="3356992"/>
            <a:chExt cx="7920880" cy="3230058"/>
          </a:xfrm>
        </p:grpSpPr>
        <p:sp>
          <p:nvSpPr>
            <p:cNvPr id="3" name="Rechteck 2"/>
            <p:cNvSpPr/>
            <p:nvPr/>
          </p:nvSpPr>
          <p:spPr>
            <a:xfrm>
              <a:off x="827584" y="3356992"/>
              <a:ext cx="7920880" cy="3096729"/>
            </a:xfrm>
            <a:prstGeom prst="rect">
              <a:avLst/>
            </a:prstGeom>
            <a:solidFill>
              <a:schemeClr val="bg1">
                <a:lumMod val="95000"/>
              </a:schemeClr>
            </a:solidFill>
            <a:ln>
              <a:solidFill>
                <a:schemeClr val="bg2">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sz="2400">
                <a:solidFill>
                  <a:srgbClr val="FFFFFF"/>
                </a:solidFill>
              </a:endParaRPr>
            </a:p>
          </p:txBody>
        </p:sp>
        <p:sp>
          <p:nvSpPr>
            <p:cNvPr id="2" name="Rectangle 3"/>
            <p:cNvSpPr>
              <a:spLocks noChangeArrowheads="1"/>
            </p:cNvSpPr>
            <p:nvPr/>
          </p:nvSpPr>
          <p:spPr bwMode="auto">
            <a:xfrm>
              <a:off x="827584" y="3463337"/>
              <a:ext cx="7776431" cy="31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defRPr/>
              </a:pPr>
              <a:r>
                <a:rPr lang="de-DE" altLang="de-DE" sz="1400" dirty="0" err="1">
                  <a:solidFill>
                    <a:srgbClr val="000000"/>
                  </a:solidFill>
                </a:rPr>
                <a:t>gesundheit</a:t>
              </a:r>
              <a:r>
                <a:rPr lang="de-DE" altLang="de-DE" sz="1400" dirty="0">
                  <a:solidFill>
                    <a:srgbClr val="000000"/>
                  </a:solidFill>
                </a:rPr>
                <a:t> </a:t>
              </a:r>
            </a:p>
            <a:p>
              <a:pPr eaLnBrk="0" fontAlgn="base" hangingPunct="0">
                <a:spcBef>
                  <a:spcPct val="0"/>
                </a:spcBef>
                <a:spcAft>
                  <a:spcPct val="0"/>
                </a:spcAft>
                <a:defRPr/>
              </a:pPr>
              <a:endParaRPr lang="de-DE" altLang="de-DE" sz="1000" b="1" dirty="0">
                <a:solidFill>
                  <a:srgbClr val="000000"/>
                </a:solidFill>
              </a:endParaRPr>
            </a:p>
            <a:p>
              <a:pPr eaLnBrk="0" fontAlgn="base" hangingPunct="0">
                <a:spcBef>
                  <a:spcPct val="0"/>
                </a:spcBef>
                <a:spcAft>
                  <a:spcPct val="0"/>
                </a:spcAft>
                <a:defRPr/>
              </a:pPr>
              <a:r>
                <a:rPr lang="de-DE" altLang="de-DE" sz="1100" b="1" dirty="0">
                  <a:solidFill>
                    <a:srgbClr val="000000"/>
                  </a:solidFill>
                </a:rPr>
                <a:t>11. Januar 2015, 16:59 </a:t>
              </a:r>
              <a:r>
                <a:rPr lang="de-DE" altLang="de-DE" sz="1400" b="1" dirty="0">
                  <a:solidFill>
                    <a:srgbClr val="000000"/>
                  </a:solidFill>
                </a:rPr>
                <a:t>Krankenhaus bei Bremen Schwere Panne bei Organ-Entnahme </a:t>
              </a:r>
            </a:p>
            <a:p>
              <a:pPr eaLnBrk="0" fontAlgn="base" hangingPunct="0">
                <a:spcBef>
                  <a:spcPct val="0"/>
                </a:spcBef>
                <a:spcAft>
                  <a:spcPct val="0"/>
                </a:spcAft>
                <a:defRPr/>
              </a:pPr>
              <a:r>
                <a:rPr lang="de-DE" altLang="de-DE" sz="1050" dirty="0">
                  <a:solidFill>
                    <a:srgbClr val="000000"/>
                  </a:solidFill>
                </a:rPr>
                <a:t>Erst in letzter Minute fiel auf, dass der Nachweis fehlte: In einem norddeutschen Krankenhaus wurde ein Mensch ohne die vorgeschriebenen Untersuchungen zum Hirntoten erklärt. Beinahe hätte man ihm Spenderorgane entnommen. </a:t>
              </a:r>
              <a:endParaRPr lang="de-DE" altLang="de-DE" sz="4000" i="1" dirty="0">
                <a:solidFill>
                  <a:srgbClr val="000000"/>
                </a:solidFill>
              </a:endParaRPr>
            </a:p>
            <a:p>
              <a:pPr eaLnBrk="0" fontAlgn="base" hangingPunct="0">
                <a:spcBef>
                  <a:spcPct val="0"/>
                </a:spcBef>
                <a:spcAft>
                  <a:spcPct val="0"/>
                </a:spcAft>
                <a:defRPr/>
              </a:pPr>
              <a:r>
                <a:rPr lang="de-DE" altLang="de-DE" sz="1200" i="1" dirty="0">
                  <a:solidFill>
                    <a:srgbClr val="000000"/>
                  </a:solidFill>
                </a:rPr>
                <a:t>Von Christina Berndt </a:t>
              </a:r>
            </a:p>
            <a:p>
              <a:pPr eaLnBrk="0" fontAlgn="base" hangingPunct="0">
                <a:spcBef>
                  <a:spcPct val="0"/>
                </a:spcBef>
                <a:spcAft>
                  <a:spcPct val="0"/>
                </a:spcAft>
                <a:defRPr/>
              </a:pPr>
              <a:endParaRPr lang="de-DE" altLang="de-DE" sz="1050" dirty="0">
                <a:solidFill>
                  <a:srgbClr val="000000"/>
                </a:solidFill>
              </a:endParaRPr>
            </a:p>
            <a:p>
              <a:pPr eaLnBrk="0" fontAlgn="base" hangingPunct="0">
                <a:spcBef>
                  <a:spcPct val="0"/>
                </a:spcBef>
                <a:spcAft>
                  <a:spcPct val="0"/>
                </a:spcAft>
                <a:defRPr/>
              </a:pPr>
              <a:r>
                <a:rPr lang="de-DE" altLang="de-DE" sz="1050" dirty="0">
                  <a:solidFill>
                    <a:srgbClr val="000000"/>
                  </a:solidFill>
                </a:rPr>
                <a:t>Fast alles war gut vorbereitet: Der Organspender lag im Operationssaal, seine Organe waren der Stiftung Eurotransplant zum Verteilen gemeldet worden. Manche Patienten freuten sich wohl schon, dass sie endlich ein Organ bekommen würden. Doch nachdem einer der Chirurgen dem Organspender den Bauch aufgeschnitten hatte, fiel plötzlich auf, dass der Spender womöglich gar nicht tot war: Sein Hirntod war nicht nach den dafür vorgeschriebenen Regeln nachgewiesen worden. Unter keinen Umständen durften nun Organe entnommen werden - die Chirurgen würden sich der Tötung schuldig machen. Flugs wurde das ganze Prozedere abgebrochen.</a:t>
              </a:r>
            </a:p>
            <a:p>
              <a:pPr eaLnBrk="0" fontAlgn="base" hangingPunct="0">
                <a:spcBef>
                  <a:spcPct val="0"/>
                </a:spcBef>
                <a:spcAft>
                  <a:spcPct val="0"/>
                </a:spcAft>
                <a:defRPr/>
              </a:pPr>
              <a:r>
                <a:rPr lang="de-DE" altLang="de-DE" sz="1050" dirty="0">
                  <a:solidFill>
                    <a:srgbClr val="000000"/>
                  </a:solidFill>
                </a:rPr>
                <a:t>Der Fall, der sich nach SZ-Informationen Anfang Dezember 2014 in einem Krankenhaus im Raum Bremen/Bremerhaven ereignete, sorgt derzeit für erhebliche Aufregung unter den Beteiligten. Mitarbeiter erzählten Kollegen unter Tränen von dem Vorfall, andere kündigten an, sich nun ganz aus der Organspende zurückziehen zu wollen. "Es ist gut möglich, dass das Gehirn dieses Menschen schon so weit geschädigt war, dass er nie wieder ins normale Leben zurückgefunden hätte", sagt ein Insider, der anonym bleiben will. "Aber solange der Hirntod nicht korrekt diagnostiziert worden ist, weiß das eben niemand."</a:t>
              </a:r>
            </a:p>
            <a:p>
              <a:pPr eaLnBrk="0" fontAlgn="base" hangingPunct="0">
                <a:spcBef>
                  <a:spcPct val="0"/>
                </a:spcBef>
                <a:spcAft>
                  <a:spcPct val="0"/>
                </a:spcAft>
                <a:defRPr/>
              </a:pPr>
              <a:endParaRPr lang="de-DE" altLang="de-DE" sz="1050" dirty="0">
                <a:solidFill>
                  <a:srgbClr val="000000"/>
                </a:solidFill>
              </a:endParaRPr>
            </a:p>
          </p:txBody>
        </p:sp>
        <p:pic>
          <p:nvPicPr>
            <p:cNvPr id="92166" name="Picture 4" descr="sueddeutsche.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429000"/>
              <a:ext cx="19335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61042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0" y="1556792"/>
            <a:ext cx="9144000" cy="2571750"/>
          </a:xfrm>
          <a:prstGeom prst="rect">
            <a:avLst/>
          </a:prstGeom>
        </p:spPr>
      </p:pic>
      <p:sp>
        <p:nvSpPr>
          <p:cNvPr id="2" name="Titel 1"/>
          <p:cNvSpPr>
            <a:spLocks noGrp="1"/>
          </p:cNvSpPr>
          <p:nvPr>
            <p:ph type="ctrTitle"/>
          </p:nvPr>
        </p:nvSpPr>
        <p:spPr>
          <a:xfrm>
            <a:off x="685800" y="2708176"/>
            <a:ext cx="7772400" cy="893961"/>
          </a:xfrm>
        </p:spPr>
        <p:txBody>
          <a:bodyPr>
            <a:noAutofit/>
          </a:bodyPr>
          <a:lstStyle/>
          <a:p>
            <a:r>
              <a:rPr lang="de-DE" sz="5400" b="1" dirty="0" smtClean="0">
                <a:solidFill>
                  <a:schemeClr val="bg1"/>
                </a:solidFill>
              </a:rPr>
              <a:t>Nierentransplantation</a:t>
            </a:r>
            <a:endParaRPr lang="de-DE" sz="5400" b="1" dirty="0">
              <a:solidFill>
                <a:schemeClr val="bg1"/>
              </a:solidFill>
            </a:endParaRPr>
          </a:p>
        </p:txBody>
      </p:sp>
      <p:sp>
        <p:nvSpPr>
          <p:cNvPr id="3" name="Untertitel 2"/>
          <p:cNvSpPr>
            <a:spLocks noGrp="1"/>
          </p:cNvSpPr>
          <p:nvPr>
            <p:ph type="subTitle" idx="1"/>
          </p:nvPr>
        </p:nvSpPr>
        <p:spPr>
          <a:xfrm>
            <a:off x="903548" y="4653136"/>
            <a:ext cx="7336904" cy="1561728"/>
          </a:xfrm>
        </p:spPr>
        <p:txBody>
          <a:bodyPr>
            <a:normAutofit/>
          </a:bodyPr>
          <a:lstStyle/>
          <a:p>
            <a:pPr>
              <a:lnSpc>
                <a:spcPct val="110000"/>
              </a:lnSpc>
            </a:pPr>
            <a:r>
              <a:rPr lang="de-DE" sz="1800" dirty="0" smtClean="0">
                <a:solidFill>
                  <a:srgbClr val="3C235C"/>
                </a:solidFill>
              </a:rPr>
              <a:t> </a:t>
            </a:r>
            <a:r>
              <a:rPr lang="de-DE" sz="1800" dirty="0">
                <a:solidFill>
                  <a:srgbClr val="3C235C"/>
                </a:solidFill>
              </a:rPr>
              <a:t>Die „Initiative Nierentransplantation“, eine aus der Kampagne 2014 „Ihr Nieren liegen uns am Herzen“ hervorgegangene Kooperation, will erreichen, </a:t>
            </a:r>
            <a:r>
              <a:rPr lang="de-DE" sz="1800" b="1" dirty="0">
                <a:solidFill>
                  <a:srgbClr val="3C235C"/>
                </a:solidFill>
              </a:rPr>
              <a:t>dass Dialysepatienten auf der Warteliste wieder eine zeitnahe Option auf eine Nierentransplantation </a:t>
            </a:r>
            <a:r>
              <a:rPr lang="de-DE" sz="1800" b="1" dirty="0" smtClean="0">
                <a:solidFill>
                  <a:srgbClr val="3C235C"/>
                </a:solidFill>
              </a:rPr>
              <a:t>erhalten.</a:t>
            </a:r>
          </a:p>
        </p:txBody>
      </p:sp>
      <p:sp>
        <p:nvSpPr>
          <p:cNvPr id="5" name="Rechteck 4"/>
          <p:cNvSpPr/>
          <p:nvPr/>
        </p:nvSpPr>
        <p:spPr>
          <a:xfrm>
            <a:off x="2483768" y="2473732"/>
            <a:ext cx="1715108" cy="523220"/>
          </a:xfrm>
          <a:prstGeom prst="rect">
            <a:avLst/>
          </a:prstGeom>
        </p:spPr>
        <p:txBody>
          <a:bodyPr wrap="none">
            <a:spAutoFit/>
          </a:bodyPr>
          <a:lstStyle/>
          <a:p>
            <a:r>
              <a:rPr lang="de-DE" sz="2800" dirty="0">
                <a:solidFill>
                  <a:prstClr val="white"/>
                </a:solidFill>
              </a:rPr>
              <a:t>INITIATIVE</a:t>
            </a:r>
            <a:endParaRPr lang="de-DE" sz="2800" dirty="0">
              <a:solidFill>
                <a:prstClr val="black"/>
              </a:solidFill>
            </a:endParaRPr>
          </a:p>
        </p:txBody>
      </p:sp>
    </p:spTree>
    <p:extLst>
      <p:ext uri="{BB962C8B-B14F-4D97-AF65-F5344CB8AC3E}">
        <p14:creationId xmlns:p14="http://schemas.microsoft.com/office/powerpoint/2010/main" val="250700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3C235C"/>
                </a:solidFill>
              </a:rPr>
              <a:t>Wer steht hinter der Initiative?</a:t>
            </a:r>
            <a:endParaRPr lang="de-DE" b="1" dirty="0">
              <a:solidFill>
                <a:srgbClr val="3C235C"/>
              </a:solidFill>
            </a:endParaRPr>
          </a:p>
        </p:txBody>
      </p:sp>
      <p:sp>
        <p:nvSpPr>
          <p:cNvPr id="4" name="Rechteck 3"/>
          <p:cNvSpPr/>
          <p:nvPr/>
        </p:nvSpPr>
        <p:spPr>
          <a:xfrm>
            <a:off x="1891293" y="2679303"/>
            <a:ext cx="5361414" cy="461665"/>
          </a:xfrm>
          <a:prstGeom prst="rect">
            <a:avLst/>
          </a:prstGeom>
        </p:spPr>
        <p:txBody>
          <a:bodyPr wrap="none">
            <a:spAutoFit/>
          </a:bodyPr>
          <a:lstStyle/>
          <a:p>
            <a:r>
              <a:rPr lang="de-DE" sz="2400" dirty="0">
                <a:solidFill>
                  <a:srgbClr val="3C235C"/>
                </a:solidFill>
              </a:rPr>
              <a:t>Die gesamte Nephrologie in Deutschland.</a:t>
            </a:r>
          </a:p>
        </p:txBody>
      </p:sp>
      <p:grpSp>
        <p:nvGrpSpPr>
          <p:cNvPr id="6" name="Gruppierung 5"/>
          <p:cNvGrpSpPr/>
          <p:nvPr/>
        </p:nvGrpSpPr>
        <p:grpSpPr>
          <a:xfrm>
            <a:off x="729804" y="3691622"/>
            <a:ext cx="7684392" cy="601474"/>
            <a:chOff x="1187624" y="3488303"/>
            <a:chExt cx="7684392" cy="601474"/>
          </a:xfrm>
        </p:grpSpPr>
        <p:pic>
          <p:nvPicPr>
            <p:cNvPr id="13" name="Bild 12" descr="Logo_Nierenstiftung_4c.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3488303"/>
              <a:ext cx="1419696" cy="601474"/>
            </a:xfrm>
            <a:prstGeom prst="rect">
              <a:avLst/>
            </a:prstGeom>
          </p:spPr>
        </p:pic>
        <p:pic>
          <p:nvPicPr>
            <p:cNvPr id="10" name="Bild 9" descr="logo DGfN.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1176" y="3537012"/>
              <a:ext cx="1563362" cy="504056"/>
            </a:xfrm>
            <a:prstGeom prst="rect">
              <a:avLst/>
            </a:prstGeom>
          </p:spPr>
        </p:pic>
        <p:pic>
          <p:nvPicPr>
            <p:cNvPr id="5" name="Bild 4" descr="Logo_BANP.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3570622"/>
              <a:ext cx="978626" cy="436836"/>
            </a:xfrm>
            <a:prstGeom prst="rect">
              <a:avLst/>
            </a:prstGeom>
          </p:spPr>
        </p:pic>
        <p:pic>
          <p:nvPicPr>
            <p:cNvPr id="8" name="Bild 7" descr="BNeV_Logo + Schriftzug_rgb.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74032" y="3522225"/>
              <a:ext cx="1899362" cy="533630"/>
            </a:xfrm>
            <a:prstGeom prst="rect">
              <a:avLst/>
            </a:prstGeom>
          </p:spPr>
        </p:pic>
      </p:grpSp>
      <p:grpSp>
        <p:nvGrpSpPr>
          <p:cNvPr id="3" name="Gruppierung 2"/>
          <p:cNvGrpSpPr/>
          <p:nvPr/>
        </p:nvGrpSpPr>
        <p:grpSpPr>
          <a:xfrm>
            <a:off x="955543" y="4833156"/>
            <a:ext cx="7232915" cy="476672"/>
            <a:chOff x="755576" y="4833156"/>
            <a:chExt cx="7232915" cy="476672"/>
          </a:xfrm>
        </p:grpSpPr>
        <p:pic>
          <p:nvPicPr>
            <p:cNvPr id="11" name="Bild 10" descr="Logo_GPN.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5576" y="4840813"/>
              <a:ext cx="1105528" cy="461358"/>
            </a:xfrm>
            <a:prstGeom prst="rect">
              <a:avLst/>
            </a:prstGeom>
          </p:spPr>
        </p:pic>
        <p:pic>
          <p:nvPicPr>
            <p:cNvPr id="9" name="Bild 8" descr="DN-Logo_4c.ep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256" y="4833156"/>
              <a:ext cx="1112235" cy="476672"/>
            </a:xfrm>
            <a:prstGeom prst="rect">
              <a:avLst/>
            </a:prstGeom>
          </p:spPr>
        </p:pic>
        <p:pic>
          <p:nvPicPr>
            <p:cNvPr id="12" name="Bild 11" descr="Logo_KfH 4c.ep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84191" y="4865632"/>
              <a:ext cx="1823336" cy="411721"/>
            </a:xfrm>
            <a:prstGeom prst="rect">
              <a:avLst/>
            </a:prstGeom>
          </p:spPr>
        </p:pic>
        <p:pic>
          <p:nvPicPr>
            <p:cNvPr id="14" name="Bild 13" descr="PHV.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30614" y="4854653"/>
              <a:ext cx="1622554" cy="433678"/>
            </a:xfrm>
            <a:prstGeom prst="rect">
              <a:avLst/>
            </a:prstGeom>
          </p:spPr>
        </p:pic>
      </p:grpSp>
    </p:spTree>
    <p:extLst>
      <p:ext uri="{BB962C8B-B14F-4D97-AF65-F5344CB8AC3E}">
        <p14:creationId xmlns:p14="http://schemas.microsoft.com/office/powerpoint/2010/main" val="172150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b="1" dirty="0" smtClean="0">
                <a:solidFill>
                  <a:srgbClr val="3C235C"/>
                </a:solidFill>
              </a:rPr>
              <a:t>5-Punkte-Maßnahmenkatalog</a:t>
            </a:r>
            <a:endParaRPr lang="de-DE" b="1" dirty="0">
              <a:solidFill>
                <a:srgbClr val="3C235C"/>
              </a:solidFill>
            </a:endParaRPr>
          </a:p>
        </p:txBody>
      </p:sp>
      <p:sp>
        <p:nvSpPr>
          <p:cNvPr id="4" name="Rechteck 3"/>
          <p:cNvSpPr/>
          <p:nvPr/>
        </p:nvSpPr>
        <p:spPr>
          <a:xfrm>
            <a:off x="1331640" y="2276872"/>
            <a:ext cx="6840000" cy="756000"/>
          </a:xfrm>
          <a:prstGeom prst="rect">
            <a:avLst/>
          </a:prstGeom>
          <a:solidFill>
            <a:srgbClr val="3C235C">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lIns="792000" tIns="421200" rIns="180000" bIns="421200" rtlCol="0" anchor="ctr"/>
          <a:lstStyle/>
          <a:p>
            <a:r>
              <a:rPr lang="de-DE" dirty="0" smtClean="0">
                <a:solidFill>
                  <a:srgbClr val="3C235C"/>
                </a:solidFill>
              </a:rPr>
              <a:t>Aufnahme </a:t>
            </a:r>
            <a:r>
              <a:rPr lang="de-DE" dirty="0">
                <a:solidFill>
                  <a:srgbClr val="3C235C"/>
                </a:solidFill>
              </a:rPr>
              <a:t>der Erklärung pro oder kontra Organspende </a:t>
            </a:r>
            <a:r>
              <a:rPr lang="de-DE" dirty="0" smtClean="0">
                <a:solidFill>
                  <a:srgbClr val="3C235C"/>
                </a:solidFill>
              </a:rPr>
              <a:t/>
            </a:r>
            <a:br>
              <a:rPr lang="de-DE" dirty="0" smtClean="0">
                <a:solidFill>
                  <a:srgbClr val="3C235C"/>
                </a:solidFill>
              </a:rPr>
            </a:br>
            <a:r>
              <a:rPr lang="de-DE" dirty="0" smtClean="0">
                <a:solidFill>
                  <a:srgbClr val="3C235C"/>
                </a:solidFill>
              </a:rPr>
              <a:t>auf </a:t>
            </a:r>
            <a:r>
              <a:rPr lang="de-DE" dirty="0">
                <a:solidFill>
                  <a:srgbClr val="3C235C"/>
                </a:solidFill>
              </a:rPr>
              <a:t>der elektronischen </a:t>
            </a:r>
            <a:r>
              <a:rPr lang="de-DE" dirty="0" smtClean="0">
                <a:solidFill>
                  <a:srgbClr val="3C235C"/>
                </a:solidFill>
              </a:rPr>
              <a:t>Gesundheitskarte</a:t>
            </a:r>
            <a:endParaRPr lang="de-DE" dirty="0">
              <a:solidFill>
                <a:srgbClr val="3C235C"/>
              </a:solidFill>
            </a:endParaRPr>
          </a:p>
        </p:txBody>
      </p:sp>
      <p:sp>
        <p:nvSpPr>
          <p:cNvPr id="8" name="Rechteck 7"/>
          <p:cNvSpPr/>
          <p:nvPr/>
        </p:nvSpPr>
        <p:spPr>
          <a:xfrm>
            <a:off x="1331640" y="3113986"/>
            <a:ext cx="6840000" cy="756000"/>
          </a:xfrm>
          <a:prstGeom prst="rect">
            <a:avLst/>
          </a:prstGeom>
          <a:solidFill>
            <a:srgbClr val="3C235C">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lIns="792000" tIns="421200" rIns="180000" bIns="421200" rtlCol="0" anchor="ctr"/>
          <a:lstStyle/>
          <a:p>
            <a:r>
              <a:rPr lang="de-DE" dirty="0">
                <a:solidFill>
                  <a:srgbClr val="3C235C"/>
                </a:solidFill>
              </a:rPr>
              <a:t>Aufbau eines umfassenden Transplantationsregisters</a:t>
            </a:r>
          </a:p>
        </p:txBody>
      </p:sp>
      <p:sp>
        <p:nvSpPr>
          <p:cNvPr id="9" name="Oval 8"/>
          <p:cNvSpPr>
            <a:spLocks noChangeAspect="1"/>
          </p:cNvSpPr>
          <p:nvPr/>
        </p:nvSpPr>
        <p:spPr>
          <a:xfrm>
            <a:off x="1475656" y="3239958"/>
            <a:ext cx="504056" cy="504056"/>
          </a:xfrm>
          <a:prstGeom prst="ellipse">
            <a:avLst/>
          </a:prstGeom>
          <a:solidFill>
            <a:schemeClr val="bg1"/>
          </a:solidFill>
          <a:ln w="19050" cmpd="sng">
            <a:solidFill>
              <a:srgbClr val="3C235C"/>
            </a:solid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de-DE" sz="2400" b="1" dirty="0">
                <a:solidFill>
                  <a:srgbClr val="3C235C"/>
                </a:solidFill>
              </a:rPr>
              <a:t>2</a:t>
            </a:r>
          </a:p>
        </p:txBody>
      </p:sp>
      <p:sp>
        <p:nvSpPr>
          <p:cNvPr id="12" name="Rechteck 11"/>
          <p:cNvSpPr/>
          <p:nvPr/>
        </p:nvSpPr>
        <p:spPr>
          <a:xfrm>
            <a:off x="1331640" y="3951100"/>
            <a:ext cx="6840000" cy="756000"/>
          </a:xfrm>
          <a:prstGeom prst="rect">
            <a:avLst/>
          </a:prstGeom>
          <a:solidFill>
            <a:srgbClr val="3C235C">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lIns="792000" tIns="421200" rIns="180000" bIns="421200" rtlCol="0" anchor="ctr"/>
          <a:lstStyle/>
          <a:p>
            <a:r>
              <a:rPr lang="de-DE" dirty="0">
                <a:solidFill>
                  <a:srgbClr val="3C235C"/>
                </a:solidFill>
              </a:rPr>
              <a:t>Bessere Patientenaufklärung und mehr Mittel zur Erforschung möglicher Risiken für Nierenlebendspender</a:t>
            </a:r>
          </a:p>
        </p:txBody>
      </p:sp>
      <p:sp>
        <p:nvSpPr>
          <p:cNvPr id="14" name="Rechteck 13"/>
          <p:cNvSpPr/>
          <p:nvPr/>
        </p:nvSpPr>
        <p:spPr>
          <a:xfrm>
            <a:off x="1331640" y="4788214"/>
            <a:ext cx="6840000" cy="756000"/>
          </a:xfrm>
          <a:prstGeom prst="rect">
            <a:avLst/>
          </a:prstGeom>
          <a:solidFill>
            <a:srgbClr val="3C235C">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lIns="792000" tIns="421200" rIns="180000" bIns="421200" rtlCol="0" anchor="ctr"/>
          <a:lstStyle/>
          <a:p>
            <a:r>
              <a:rPr lang="de-DE" dirty="0">
                <a:solidFill>
                  <a:srgbClr val="3C235C"/>
                </a:solidFill>
              </a:rPr>
              <a:t>Stärkung der Transplantationsbeauftragten in den Kliniken</a:t>
            </a:r>
          </a:p>
        </p:txBody>
      </p:sp>
      <p:sp>
        <p:nvSpPr>
          <p:cNvPr id="16" name="Rechteck 15"/>
          <p:cNvSpPr/>
          <p:nvPr/>
        </p:nvSpPr>
        <p:spPr>
          <a:xfrm>
            <a:off x="1331640" y="5625328"/>
            <a:ext cx="6840000" cy="756000"/>
          </a:xfrm>
          <a:prstGeom prst="rect">
            <a:avLst/>
          </a:prstGeom>
          <a:solidFill>
            <a:srgbClr val="3C235C">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lIns="792000" tIns="421200" rIns="180000" bIns="421200" rtlCol="0" anchor="ctr"/>
          <a:lstStyle/>
          <a:p>
            <a:r>
              <a:rPr lang="de-DE" dirty="0">
                <a:solidFill>
                  <a:srgbClr val="3C235C"/>
                </a:solidFill>
              </a:rPr>
              <a:t>Gezielte Öffentlichkeitsarbeit für die Notlage von Nierenpatienten</a:t>
            </a:r>
          </a:p>
        </p:txBody>
      </p:sp>
      <p:sp>
        <p:nvSpPr>
          <p:cNvPr id="25" name="Oval 24"/>
          <p:cNvSpPr>
            <a:spLocks noChangeAspect="1"/>
          </p:cNvSpPr>
          <p:nvPr/>
        </p:nvSpPr>
        <p:spPr>
          <a:xfrm>
            <a:off x="1475656" y="2402844"/>
            <a:ext cx="504056" cy="504056"/>
          </a:xfrm>
          <a:prstGeom prst="ellipse">
            <a:avLst/>
          </a:prstGeom>
          <a:solidFill>
            <a:schemeClr val="bg1"/>
          </a:solidFill>
          <a:ln w="19050" cmpd="sng">
            <a:solidFill>
              <a:srgbClr val="3C235C"/>
            </a:solid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de-DE" sz="2400" b="1" dirty="0" smtClean="0">
                <a:solidFill>
                  <a:srgbClr val="3C235C"/>
                </a:solidFill>
              </a:rPr>
              <a:t>1</a:t>
            </a:r>
            <a:endParaRPr lang="de-DE" sz="2400" b="1" dirty="0">
              <a:solidFill>
                <a:srgbClr val="3C235C"/>
              </a:solidFill>
            </a:endParaRPr>
          </a:p>
        </p:txBody>
      </p:sp>
      <p:sp>
        <p:nvSpPr>
          <p:cNvPr id="26" name="Oval 25"/>
          <p:cNvSpPr>
            <a:spLocks noChangeAspect="1"/>
          </p:cNvSpPr>
          <p:nvPr/>
        </p:nvSpPr>
        <p:spPr>
          <a:xfrm>
            <a:off x="1475656" y="4077072"/>
            <a:ext cx="504056" cy="504056"/>
          </a:xfrm>
          <a:prstGeom prst="ellipse">
            <a:avLst/>
          </a:prstGeom>
          <a:solidFill>
            <a:schemeClr val="bg1"/>
          </a:solidFill>
          <a:ln w="19050" cmpd="sng">
            <a:solidFill>
              <a:srgbClr val="3C235C"/>
            </a:solid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de-DE" sz="2400" b="1" dirty="0" smtClean="0">
                <a:solidFill>
                  <a:srgbClr val="3C235C"/>
                </a:solidFill>
              </a:rPr>
              <a:t>3</a:t>
            </a:r>
            <a:endParaRPr lang="de-DE" sz="2400" b="1" dirty="0">
              <a:solidFill>
                <a:srgbClr val="3C235C"/>
              </a:solidFill>
            </a:endParaRPr>
          </a:p>
        </p:txBody>
      </p:sp>
      <p:sp>
        <p:nvSpPr>
          <p:cNvPr id="27" name="Oval 26"/>
          <p:cNvSpPr>
            <a:spLocks noChangeAspect="1"/>
          </p:cNvSpPr>
          <p:nvPr/>
        </p:nvSpPr>
        <p:spPr>
          <a:xfrm>
            <a:off x="1475656" y="4914186"/>
            <a:ext cx="504056" cy="504056"/>
          </a:xfrm>
          <a:prstGeom prst="ellipse">
            <a:avLst/>
          </a:prstGeom>
          <a:solidFill>
            <a:schemeClr val="bg1"/>
          </a:solidFill>
          <a:ln w="19050" cmpd="sng">
            <a:solidFill>
              <a:srgbClr val="3C235C"/>
            </a:solid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de-DE" sz="2400" b="1" dirty="0" smtClean="0">
                <a:solidFill>
                  <a:srgbClr val="3C235C"/>
                </a:solidFill>
              </a:rPr>
              <a:t>4</a:t>
            </a:r>
            <a:endParaRPr lang="de-DE" sz="2400" b="1" dirty="0">
              <a:solidFill>
                <a:srgbClr val="3C235C"/>
              </a:solidFill>
            </a:endParaRPr>
          </a:p>
        </p:txBody>
      </p:sp>
      <p:sp>
        <p:nvSpPr>
          <p:cNvPr id="28" name="Oval 27"/>
          <p:cNvSpPr>
            <a:spLocks noChangeAspect="1"/>
          </p:cNvSpPr>
          <p:nvPr/>
        </p:nvSpPr>
        <p:spPr>
          <a:xfrm>
            <a:off x="1475656" y="5751300"/>
            <a:ext cx="504056" cy="504056"/>
          </a:xfrm>
          <a:prstGeom prst="ellipse">
            <a:avLst/>
          </a:prstGeom>
          <a:solidFill>
            <a:schemeClr val="bg1"/>
          </a:solidFill>
          <a:ln w="19050" cmpd="sng">
            <a:solidFill>
              <a:srgbClr val="3C235C"/>
            </a:solid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de-DE" sz="2400" b="1" dirty="0" smtClean="0">
                <a:solidFill>
                  <a:srgbClr val="3C235C"/>
                </a:solidFill>
              </a:rPr>
              <a:t>5</a:t>
            </a:r>
            <a:endParaRPr lang="de-DE" sz="2400" b="1" dirty="0">
              <a:solidFill>
                <a:srgbClr val="3C235C"/>
              </a:solidFill>
            </a:endParaRPr>
          </a:p>
        </p:txBody>
      </p:sp>
    </p:spTree>
    <p:extLst>
      <p:ext uri="{BB962C8B-B14F-4D97-AF65-F5344CB8AC3E}">
        <p14:creationId xmlns:p14="http://schemas.microsoft.com/office/powerpoint/2010/main" val="38465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7984" y="1628799"/>
            <a:ext cx="4176464" cy="1224136"/>
          </a:xfrm>
        </p:spPr>
        <p:txBody>
          <a:bodyPr>
            <a:noAutofit/>
          </a:bodyPr>
          <a:lstStyle/>
          <a:p>
            <a:pPr algn="l"/>
            <a:r>
              <a:rPr lang="de-DE" dirty="0" smtClean="0"/>
              <a:t>Sonderausgabe</a:t>
            </a:r>
            <a:endParaRPr lang="de-DE" sz="3200" dirty="0"/>
          </a:p>
        </p:txBody>
      </p:sp>
      <p:sp>
        <p:nvSpPr>
          <p:cNvPr id="3" name="Untertitel 2"/>
          <p:cNvSpPr>
            <a:spLocks noGrp="1"/>
          </p:cNvSpPr>
          <p:nvPr>
            <p:ph idx="1"/>
          </p:nvPr>
        </p:nvSpPr>
        <p:spPr>
          <a:xfrm>
            <a:off x="4427984" y="2996952"/>
            <a:ext cx="4330824" cy="3240360"/>
          </a:xfrm>
        </p:spPr>
        <p:txBody>
          <a:bodyPr>
            <a:noAutofit/>
          </a:bodyPr>
          <a:lstStyle/>
          <a:p>
            <a:pPr marL="0" indent="0">
              <a:lnSpc>
                <a:spcPct val="120000"/>
              </a:lnSpc>
              <a:buNone/>
            </a:pPr>
            <a:r>
              <a:rPr lang="de-DE" sz="1800" dirty="0" smtClean="0">
                <a:solidFill>
                  <a:srgbClr val="3C235C"/>
                </a:solidFill>
              </a:rPr>
              <a:t>Veröffentlichung eines Sonderheftes des „Der Nierenpatient“, Auslieferung an Gesundheitspolitiker und anderer KOLs im Gesundheitswesen</a:t>
            </a:r>
          </a:p>
        </p:txBody>
      </p:sp>
      <p:pic>
        <p:nvPicPr>
          <p:cNvPr id="4" name="Bild 3" descr="SD_Sonderheft INITIATIVE Nierentransplantation_Seite_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108" y="1412776"/>
            <a:ext cx="3273828" cy="4365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reflection stA="20000" endPos="15000" dist="165100" dir="5400000" sy="-100000" algn="bl" rotWithShape="0"/>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7843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ung 11"/>
          <p:cNvGrpSpPr/>
          <p:nvPr/>
        </p:nvGrpSpPr>
        <p:grpSpPr>
          <a:xfrm>
            <a:off x="970729" y="1960314"/>
            <a:ext cx="7202540" cy="5309817"/>
            <a:chOff x="970729" y="1960314"/>
            <a:chExt cx="7202540" cy="5309817"/>
          </a:xfrm>
        </p:grpSpPr>
        <p:pic>
          <p:nvPicPr>
            <p:cNvPr id="10" name="Bild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942">
              <a:off x="4556273" y="1960314"/>
              <a:ext cx="3616996" cy="48207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pic>
          <p:nvPicPr>
            <p:cNvPr id="11" name="Bild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3942">
              <a:off x="970729" y="2449412"/>
              <a:ext cx="3616997" cy="482071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grpSp>
      <p:sp>
        <p:nvSpPr>
          <p:cNvPr id="2" name="Titel 1"/>
          <p:cNvSpPr>
            <a:spLocks noGrp="1"/>
          </p:cNvSpPr>
          <p:nvPr>
            <p:ph type="title"/>
          </p:nvPr>
        </p:nvSpPr>
        <p:spPr/>
        <p:txBody>
          <a:bodyPr/>
          <a:lstStyle/>
          <a:p>
            <a:r>
              <a:rPr lang="de-DE" dirty="0" smtClean="0"/>
              <a:t>Sonderausgabe / Inhalte</a:t>
            </a:r>
            <a:endParaRPr lang="de-DE" dirty="0"/>
          </a:p>
        </p:txBody>
      </p:sp>
      <p:sp>
        <p:nvSpPr>
          <p:cNvPr id="7" name="Rechtwinkliges Dreieck 6"/>
          <p:cNvSpPr/>
          <p:nvPr/>
        </p:nvSpPr>
        <p:spPr>
          <a:xfrm flipH="1">
            <a:off x="5508104" y="2492896"/>
            <a:ext cx="3635896" cy="4365104"/>
          </a:xfrm>
          <a:prstGeom prst="rtTriangle">
            <a:avLst/>
          </a:prstGeom>
          <a:solidFill>
            <a:srgbClr val="3C235C"/>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de-DE" dirty="0">
                <a:solidFill>
                  <a:prstClr val="white"/>
                </a:solidFill>
              </a:rPr>
              <a:t>Informationen rund um das Thema NTX und </a:t>
            </a:r>
            <a:r>
              <a:rPr lang="de-DE" dirty="0" smtClean="0">
                <a:solidFill>
                  <a:prstClr val="white"/>
                </a:solidFill>
              </a:rPr>
              <a:t>Organspende</a:t>
            </a:r>
            <a:endParaRPr lang="de-DE" dirty="0">
              <a:solidFill>
                <a:prstClr val="white"/>
              </a:solidFill>
            </a:endParaRPr>
          </a:p>
        </p:txBody>
      </p:sp>
    </p:spTree>
    <p:extLst>
      <p:ext uri="{BB962C8B-B14F-4D97-AF65-F5344CB8AC3E}">
        <p14:creationId xmlns:p14="http://schemas.microsoft.com/office/powerpoint/2010/main" val="88128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ung 7"/>
          <p:cNvGrpSpPr/>
          <p:nvPr/>
        </p:nvGrpSpPr>
        <p:grpSpPr>
          <a:xfrm>
            <a:off x="970729" y="1960315"/>
            <a:ext cx="7202540" cy="5309816"/>
            <a:chOff x="970729" y="1960315"/>
            <a:chExt cx="7202540" cy="5309816"/>
          </a:xfrm>
        </p:grpSpPr>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942">
              <a:off x="4556273" y="1960315"/>
              <a:ext cx="3616996" cy="48207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pic>
          <p:nvPicPr>
            <p:cNvPr id="10" name="Bild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3942">
              <a:off x="970729" y="2449412"/>
              <a:ext cx="3616996" cy="482071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grpSp>
      <p:sp>
        <p:nvSpPr>
          <p:cNvPr id="2" name="Titel 1"/>
          <p:cNvSpPr>
            <a:spLocks noGrp="1"/>
          </p:cNvSpPr>
          <p:nvPr>
            <p:ph type="title"/>
          </p:nvPr>
        </p:nvSpPr>
        <p:spPr/>
        <p:txBody>
          <a:bodyPr/>
          <a:lstStyle/>
          <a:p>
            <a:r>
              <a:rPr lang="de-DE" dirty="0" smtClean="0"/>
              <a:t>Sonderausgabe / Inhalte</a:t>
            </a:r>
            <a:endParaRPr lang="de-DE" dirty="0"/>
          </a:p>
        </p:txBody>
      </p:sp>
      <p:sp>
        <p:nvSpPr>
          <p:cNvPr id="7" name="Rechtwinkliges Dreieck 6"/>
          <p:cNvSpPr/>
          <p:nvPr/>
        </p:nvSpPr>
        <p:spPr>
          <a:xfrm flipH="1">
            <a:off x="5508104" y="2492896"/>
            <a:ext cx="3635896" cy="4365104"/>
          </a:xfrm>
          <a:prstGeom prst="rtTriangle">
            <a:avLst/>
          </a:prstGeom>
          <a:solidFill>
            <a:srgbClr val="3C235C"/>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de-DE" dirty="0">
                <a:solidFill>
                  <a:prstClr val="white"/>
                </a:solidFill>
              </a:rPr>
              <a:t>Beitrag von </a:t>
            </a:r>
            <a:r>
              <a:rPr lang="de-DE" dirty="0" smtClean="0">
                <a:solidFill>
                  <a:prstClr val="white"/>
                </a:solidFill>
              </a:rPr>
              <a:t/>
            </a:r>
            <a:br>
              <a:rPr lang="de-DE" dirty="0" smtClean="0">
                <a:solidFill>
                  <a:prstClr val="white"/>
                </a:solidFill>
              </a:rPr>
            </a:br>
            <a:r>
              <a:rPr lang="de-DE" dirty="0" smtClean="0">
                <a:solidFill>
                  <a:prstClr val="white"/>
                </a:solidFill>
              </a:rPr>
              <a:t>Frank</a:t>
            </a:r>
            <a:r>
              <a:rPr lang="de-DE" dirty="0">
                <a:solidFill>
                  <a:prstClr val="white"/>
                </a:solidFill>
              </a:rPr>
              <a:t>-Walter Steinmeier </a:t>
            </a:r>
            <a:r>
              <a:rPr lang="de-DE" dirty="0" smtClean="0">
                <a:solidFill>
                  <a:prstClr val="white"/>
                </a:solidFill>
              </a:rPr>
              <a:t>aus </a:t>
            </a:r>
            <a:r>
              <a:rPr lang="de-DE" dirty="0">
                <a:solidFill>
                  <a:prstClr val="white"/>
                </a:solidFill>
              </a:rPr>
              <a:t>Sicht des Lebendspenders</a:t>
            </a:r>
          </a:p>
        </p:txBody>
      </p:sp>
    </p:spTree>
    <p:extLst>
      <p:ext uri="{BB962C8B-B14F-4D97-AF65-F5344CB8AC3E}">
        <p14:creationId xmlns:p14="http://schemas.microsoft.com/office/powerpoint/2010/main" val="96935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ung 7"/>
          <p:cNvGrpSpPr/>
          <p:nvPr/>
        </p:nvGrpSpPr>
        <p:grpSpPr>
          <a:xfrm>
            <a:off x="970729" y="1960315"/>
            <a:ext cx="7202540" cy="5309816"/>
            <a:chOff x="970729" y="1960315"/>
            <a:chExt cx="7202540" cy="5309816"/>
          </a:xfrm>
        </p:grpSpPr>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942">
              <a:off x="4556273" y="1960315"/>
              <a:ext cx="3616996" cy="48207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pic>
          <p:nvPicPr>
            <p:cNvPr id="10" name="Bild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3942">
              <a:off x="970729" y="2449412"/>
              <a:ext cx="3616996" cy="482071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grpSp>
      <p:sp>
        <p:nvSpPr>
          <p:cNvPr id="2" name="Titel 1"/>
          <p:cNvSpPr>
            <a:spLocks noGrp="1"/>
          </p:cNvSpPr>
          <p:nvPr>
            <p:ph type="title"/>
          </p:nvPr>
        </p:nvSpPr>
        <p:spPr/>
        <p:txBody>
          <a:bodyPr/>
          <a:lstStyle/>
          <a:p>
            <a:r>
              <a:rPr lang="de-DE" dirty="0" smtClean="0"/>
              <a:t>Sonderausgabe / Inhalte</a:t>
            </a:r>
            <a:endParaRPr lang="de-DE" dirty="0"/>
          </a:p>
        </p:txBody>
      </p:sp>
      <p:sp>
        <p:nvSpPr>
          <p:cNvPr id="7" name="Rechtwinkliges Dreieck 6"/>
          <p:cNvSpPr/>
          <p:nvPr/>
        </p:nvSpPr>
        <p:spPr>
          <a:xfrm flipH="1">
            <a:off x="5508104" y="2492896"/>
            <a:ext cx="3635896" cy="4365104"/>
          </a:xfrm>
          <a:prstGeom prst="rtTriangle">
            <a:avLst/>
          </a:prstGeom>
          <a:solidFill>
            <a:srgbClr val="3C235C"/>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de-DE" dirty="0">
                <a:solidFill>
                  <a:prstClr val="white"/>
                </a:solidFill>
              </a:rPr>
              <a:t>Interview mit </a:t>
            </a:r>
            <a:r>
              <a:rPr lang="de-DE" dirty="0" smtClean="0">
                <a:solidFill>
                  <a:prstClr val="white"/>
                </a:solidFill>
              </a:rPr>
              <a:t/>
            </a:r>
            <a:br>
              <a:rPr lang="de-DE" dirty="0" smtClean="0">
                <a:solidFill>
                  <a:prstClr val="white"/>
                </a:solidFill>
              </a:rPr>
            </a:br>
            <a:r>
              <a:rPr lang="de-DE" dirty="0" smtClean="0">
                <a:solidFill>
                  <a:prstClr val="white"/>
                </a:solidFill>
              </a:rPr>
              <a:t>TV</a:t>
            </a:r>
            <a:r>
              <a:rPr lang="de-DE" dirty="0">
                <a:solidFill>
                  <a:prstClr val="white"/>
                </a:solidFill>
              </a:rPr>
              <a:t>-Moderator </a:t>
            </a:r>
            <a:r>
              <a:rPr lang="de-DE" dirty="0" err="1" smtClean="0">
                <a:solidFill>
                  <a:prstClr val="white"/>
                </a:solidFill>
              </a:rPr>
              <a:t>Jenke</a:t>
            </a:r>
            <a:r>
              <a:rPr lang="de-DE" dirty="0" smtClean="0">
                <a:solidFill>
                  <a:prstClr val="white"/>
                </a:solidFill>
              </a:rPr>
              <a:t> von </a:t>
            </a:r>
            <a:r>
              <a:rPr lang="de-DE" dirty="0">
                <a:solidFill>
                  <a:prstClr val="white"/>
                </a:solidFill>
              </a:rPr>
              <a:t>Wilmsdorf</a:t>
            </a:r>
          </a:p>
        </p:txBody>
      </p:sp>
    </p:spTree>
    <p:extLst>
      <p:ext uri="{BB962C8B-B14F-4D97-AF65-F5344CB8AC3E}">
        <p14:creationId xmlns:p14="http://schemas.microsoft.com/office/powerpoint/2010/main" val="398588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grpSp>
        <p:nvGrpSpPr>
          <p:cNvPr id="4" name="Gruppieren 3"/>
          <p:cNvGrpSpPr/>
          <p:nvPr/>
        </p:nvGrpSpPr>
        <p:grpSpPr>
          <a:xfrm>
            <a:off x="311827" y="1187395"/>
            <a:ext cx="8832173" cy="1200329"/>
            <a:chOff x="311827" y="1231275"/>
            <a:chExt cx="8832173" cy="1200329"/>
          </a:xfrm>
        </p:grpSpPr>
        <p:sp>
          <p:nvSpPr>
            <p:cNvPr id="3" name="Textfeld 2"/>
            <p:cNvSpPr txBox="1"/>
            <p:nvPr/>
          </p:nvSpPr>
          <p:spPr>
            <a:xfrm>
              <a:off x="311827" y="1574648"/>
              <a:ext cx="3201865" cy="523220"/>
            </a:xfrm>
            <a:prstGeom prst="rect">
              <a:avLst/>
            </a:prstGeom>
            <a:solidFill>
              <a:srgbClr val="008080"/>
            </a:solidFill>
            <a:ln>
              <a:solidFill>
                <a:schemeClr val="accent1">
                  <a:lumMod val="75000"/>
                </a:schemeClr>
              </a:solidFill>
            </a:ln>
            <a:effectLst>
              <a:outerShdw blurRad="50800" dist="38100" dir="8100000" algn="tr" rotWithShape="0">
                <a:prstClr val="black">
                  <a:alpha val="40000"/>
                </a:prstClr>
              </a:outerShdw>
            </a:effectLst>
          </p:spPr>
          <p:txBody>
            <a:bodyPr wrap="square" rtlCol="0">
              <a:spAutoFit/>
            </a:bodyPr>
            <a:lstStyle/>
            <a:p>
              <a:r>
                <a:rPr lang="de-DE" sz="2800" b="1" dirty="0" smtClean="0">
                  <a:solidFill>
                    <a:prstClr val="white"/>
                  </a:solidFill>
                  <a:effectLst>
                    <a:outerShdw blurRad="38100" dist="38100" dir="2700000" algn="tl">
                      <a:srgbClr val="000000">
                        <a:alpha val="43137"/>
                      </a:srgbClr>
                    </a:outerShdw>
                  </a:effectLst>
                </a:rPr>
                <a:t>Hypertonie</a:t>
              </a:r>
              <a:endParaRPr lang="de-DE" sz="2800" b="1" dirty="0">
                <a:solidFill>
                  <a:prstClr val="white"/>
                </a:solidFill>
                <a:effectLst>
                  <a:outerShdw blurRad="38100" dist="38100" dir="2700000" algn="tl">
                    <a:srgbClr val="000000">
                      <a:alpha val="43137"/>
                    </a:srgbClr>
                  </a:outerShdw>
                </a:effectLst>
              </a:endParaRPr>
            </a:p>
          </p:txBody>
        </p:sp>
        <p:sp>
          <p:nvSpPr>
            <p:cNvPr id="13" name="Textfeld 12"/>
            <p:cNvSpPr txBox="1"/>
            <p:nvPr/>
          </p:nvSpPr>
          <p:spPr>
            <a:xfrm>
              <a:off x="3581804" y="1231275"/>
              <a:ext cx="5562196" cy="1200329"/>
            </a:xfrm>
            <a:prstGeom prst="rect">
              <a:avLst/>
            </a:prstGeom>
            <a:noFill/>
          </p:spPr>
          <p:txBody>
            <a:bodyPr wrap="square" rtlCol="0">
              <a:spAutoFit/>
            </a:bodyPr>
            <a:lstStyle/>
            <a:p>
              <a:pPr marL="901700" indent="-901700"/>
              <a:r>
                <a:rPr lang="de-DE" sz="2400" b="1" dirty="0" smtClean="0">
                  <a:solidFill>
                    <a:prstClr val="white"/>
                  </a:solidFill>
                </a:rPr>
                <a:t>Renale </a:t>
              </a:r>
              <a:r>
                <a:rPr lang="de-DE" sz="2400" b="1" dirty="0" err="1" smtClean="0">
                  <a:solidFill>
                    <a:prstClr val="white"/>
                  </a:solidFill>
                </a:rPr>
                <a:t>Denervierung</a:t>
              </a:r>
              <a:r>
                <a:rPr lang="de-DE" sz="2400" b="1" dirty="0">
                  <a:solidFill>
                    <a:prstClr val="white"/>
                  </a:solidFill>
                </a:rPr>
                <a:t> </a:t>
              </a:r>
              <a:r>
                <a:rPr lang="de-DE" sz="2400" b="1" dirty="0" smtClean="0">
                  <a:solidFill>
                    <a:prstClr val="white"/>
                  </a:solidFill>
                </a:rPr>
                <a:t>ist</a:t>
              </a:r>
              <a:r>
                <a:rPr lang="de-DE" sz="2400" dirty="0" smtClean="0">
                  <a:solidFill>
                    <a:prstClr val="white"/>
                  </a:solidFill>
                </a:rPr>
                <a:t> (fast) </a:t>
              </a:r>
              <a:r>
                <a:rPr lang="de-DE" sz="2400" b="1" dirty="0" smtClean="0">
                  <a:solidFill>
                    <a:prstClr val="white"/>
                  </a:solidFill>
                </a:rPr>
                <a:t>gestorben</a:t>
              </a:r>
            </a:p>
            <a:p>
              <a:r>
                <a:rPr lang="de-DE" sz="2400" b="1" dirty="0" smtClean="0">
                  <a:solidFill>
                    <a:prstClr val="white"/>
                  </a:solidFill>
                </a:rPr>
                <a:t>Wirklich Therapie-refraktäre Hypertonie ist sehr selten</a:t>
              </a:r>
              <a:endParaRPr lang="de-DE" sz="2400" b="1" dirty="0">
                <a:solidFill>
                  <a:prstClr val="white"/>
                </a:solidFill>
              </a:endParaRPr>
            </a:p>
          </p:txBody>
        </p:sp>
      </p:grpSp>
      <p:grpSp>
        <p:nvGrpSpPr>
          <p:cNvPr id="6" name="Gruppieren 5"/>
          <p:cNvGrpSpPr/>
          <p:nvPr/>
        </p:nvGrpSpPr>
        <p:grpSpPr>
          <a:xfrm>
            <a:off x="314370" y="2592510"/>
            <a:ext cx="8650353" cy="523220"/>
            <a:chOff x="314370" y="2636390"/>
            <a:chExt cx="8650353" cy="523220"/>
          </a:xfrm>
        </p:grpSpPr>
        <p:sp>
          <p:nvSpPr>
            <p:cNvPr id="5" name="Textfeld 4"/>
            <p:cNvSpPr txBox="1"/>
            <p:nvPr/>
          </p:nvSpPr>
          <p:spPr>
            <a:xfrm>
              <a:off x="314370" y="2636390"/>
              <a:ext cx="3201865" cy="523220"/>
            </a:xfrm>
            <a:prstGeom prst="rect">
              <a:avLst/>
            </a:prstGeom>
            <a:solidFill>
              <a:srgbClr val="008080"/>
            </a:solidFill>
            <a:ln>
              <a:solidFill>
                <a:schemeClr val="accent1">
                  <a:lumMod val="75000"/>
                </a:schemeClr>
              </a:solidFill>
            </a:ln>
            <a:effectLst>
              <a:outerShdw blurRad="50800" dist="38100" dir="8100000" algn="tr" rotWithShape="0">
                <a:prstClr val="black">
                  <a:alpha val="40000"/>
                </a:prstClr>
              </a:outerShdw>
            </a:effectLst>
          </p:spPr>
          <p:txBody>
            <a:bodyPr wrap="square" rtlCol="0">
              <a:spAutoFit/>
            </a:bodyPr>
            <a:lstStyle/>
            <a:p>
              <a:r>
                <a:rPr lang="de-DE" sz="2800" b="1" dirty="0" err="1" smtClean="0">
                  <a:solidFill>
                    <a:prstClr val="white"/>
                  </a:solidFill>
                  <a:effectLst>
                    <a:outerShdw blurRad="38100" dist="38100" dir="2700000" algn="tl">
                      <a:srgbClr val="000000">
                        <a:alpha val="43137"/>
                      </a:srgbClr>
                    </a:outerShdw>
                  </a:effectLst>
                </a:rPr>
                <a:t>Diabet</a:t>
              </a:r>
              <a:r>
                <a:rPr lang="de-DE" sz="2800" b="1" dirty="0" smtClean="0">
                  <a:solidFill>
                    <a:prstClr val="white"/>
                  </a:solidFill>
                  <a:effectLst>
                    <a:outerShdw blurRad="38100" dist="38100" dir="2700000" algn="tl">
                      <a:srgbClr val="000000">
                        <a:alpha val="43137"/>
                      </a:srgbClr>
                    </a:outerShdw>
                  </a:effectLst>
                </a:rPr>
                <a:t>. </a:t>
              </a:r>
              <a:r>
                <a:rPr lang="de-DE" sz="2800" b="1" dirty="0" err="1" smtClean="0">
                  <a:solidFill>
                    <a:prstClr val="white"/>
                  </a:solidFill>
                  <a:effectLst>
                    <a:outerShdw blurRad="38100" dist="38100" dir="2700000" algn="tl">
                      <a:srgbClr val="000000">
                        <a:alpha val="43137"/>
                      </a:srgbClr>
                    </a:outerShdw>
                  </a:effectLst>
                </a:rPr>
                <a:t>Nephrop</a:t>
              </a:r>
              <a:r>
                <a:rPr lang="de-DE" sz="2800" b="1" dirty="0" smtClean="0">
                  <a:solidFill>
                    <a:prstClr val="white"/>
                  </a:solidFill>
                  <a:effectLst>
                    <a:outerShdw blurRad="38100" dist="38100" dir="2700000" algn="tl">
                      <a:srgbClr val="000000">
                        <a:alpha val="43137"/>
                      </a:srgbClr>
                    </a:outerShdw>
                  </a:effectLst>
                </a:rPr>
                <a:t>.</a:t>
              </a:r>
              <a:endParaRPr lang="de-DE" sz="2800" b="1" dirty="0">
                <a:solidFill>
                  <a:prstClr val="white"/>
                </a:solidFill>
                <a:effectLst>
                  <a:outerShdw blurRad="38100" dist="38100" dir="2700000" algn="tl">
                    <a:srgbClr val="000000">
                      <a:alpha val="43137"/>
                    </a:srgbClr>
                  </a:outerShdw>
                </a:effectLst>
              </a:endParaRPr>
            </a:p>
          </p:txBody>
        </p:sp>
        <p:sp>
          <p:nvSpPr>
            <p:cNvPr id="14" name="Textfeld 13"/>
            <p:cNvSpPr txBox="1"/>
            <p:nvPr/>
          </p:nvSpPr>
          <p:spPr>
            <a:xfrm>
              <a:off x="3511150" y="2679944"/>
              <a:ext cx="5453573" cy="461665"/>
            </a:xfrm>
            <a:prstGeom prst="rect">
              <a:avLst/>
            </a:prstGeom>
            <a:noFill/>
          </p:spPr>
          <p:txBody>
            <a:bodyPr wrap="square" rtlCol="0">
              <a:spAutoFit/>
            </a:bodyPr>
            <a:lstStyle/>
            <a:p>
              <a:r>
                <a:rPr lang="de-DE" sz="2400" b="1" dirty="0" smtClean="0">
                  <a:solidFill>
                    <a:prstClr val="white"/>
                  </a:solidFill>
                </a:rPr>
                <a:t>Revival für </a:t>
              </a:r>
              <a:r>
                <a:rPr lang="de-DE" sz="2400" b="1" dirty="0" err="1" smtClean="0">
                  <a:solidFill>
                    <a:prstClr val="white"/>
                  </a:solidFill>
                </a:rPr>
                <a:t>Pentoxifyllin</a:t>
              </a:r>
              <a:endParaRPr lang="de-DE" sz="2400" b="1" dirty="0">
                <a:solidFill>
                  <a:prstClr val="white"/>
                </a:solidFill>
              </a:endParaRPr>
            </a:p>
          </p:txBody>
        </p:sp>
      </p:grpSp>
      <p:grpSp>
        <p:nvGrpSpPr>
          <p:cNvPr id="9" name="Gruppieren 8"/>
          <p:cNvGrpSpPr/>
          <p:nvPr/>
        </p:nvGrpSpPr>
        <p:grpSpPr>
          <a:xfrm>
            <a:off x="309284" y="4073046"/>
            <a:ext cx="8834716" cy="1569660"/>
            <a:chOff x="309284" y="3227772"/>
            <a:chExt cx="8834716" cy="1569660"/>
          </a:xfrm>
        </p:grpSpPr>
        <p:sp>
          <p:nvSpPr>
            <p:cNvPr id="7" name="Textfeld 6"/>
            <p:cNvSpPr txBox="1"/>
            <p:nvPr/>
          </p:nvSpPr>
          <p:spPr>
            <a:xfrm>
              <a:off x="309284" y="3690294"/>
              <a:ext cx="3201865" cy="523220"/>
            </a:xfrm>
            <a:prstGeom prst="rect">
              <a:avLst/>
            </a:prstGeom>
            <a:solidFill>
              <a:srgbClr val="008080"/>
            </a:solidFill>
            <a:ln>
              <a:solidFill>
                <a:schemeClr val="accent1">
                  <a:lumMod val="75000"/>
                </a:schemeClr>
              </a:solidFill>
            </a:ln>
            <a:effectLst>
              <a:outerShdw blurRad="50800" dist="38100" dir="8100000" algn="tr" rotWithShape="0">
                <a:prstClr val="black">
                  <a:alpha val="40000"/>
                </a:prstClr>
              </a:outerShdw>
            </a:effectLst>
          </p:spPr>
          <p:txBody>
            <a:bodyPr wrap="square" rtlCol="0">
              <a:spAutoFit/>
            </a:bodyPr>
            <a:lstStyle/>
            <a:p>
              <a:r>
                <a:rPr lang="de-DE" sz="2800" b="1" dirty="0" smtClean="0">
                  <a:solidFill>
                    <a:prstClr val="white"/>
                  </a:solidFill>
                  <a:effectLst>
                    <a:outerShdw blurRad="38100" dist="38100" dir="2700000" algn="tl">
                      <a:srgbClr val="000000">
                        <a:alpha val="43137"/>
                      </a:srgbClr>
                    </a:outerShdw>
                  </a:effectLst>
                </a:rPr>
                <a:t>Chron. </a:t>
              </a:r>
              <a:r>
                <a:rPr lang="de-DE" sz="2800" b="1" dirty="0" err="1" smtClean="0">
                  <a:solidFill>
                    <a:prstClr val="white"/>
                  </a:solidFill>
                  <a:effectLst>
                    <a:outerShdw blurRad="38100" dist="38100" dir="2700000" algn="tl">
                      <a:srgbClr val="000000">
                        <a:alpha val="43137"/>
                      </a:srgbClr>
                    </a:outerShdw>
                  </a:effectLst>
                </a:rPr>
                <a:t>Niereninsuff</a:t>
              </a:r>
              <a:r>
                <a:rPr lang="de-DE" sz="2800" b="1" dirty="0" smtClean="0">
                  <a:solidFill>
                    <a:prstClr val="white"/>
                  </a:solidFill>
                  <a:effectLst>
                    <a:outerShdw blurRad="38100" dist="38100" dir="2700000" algn="tl">
                      <a:srgbClr val="000000">
                        <a:alpha val="43137"/>
                      </a:srgbClr>
                    </a:outerShdw>
                  </a:effectLst>
                </a:rPr>
                <a:t>.</a:t>
              </a:r>
              <a:endParaRPr lang="de-DE" sz="2800" b="1" dirty="0">
                <a:solidFill>
                  <a:prstClr val="white"/>
                </a:solidFill>
                <a:effectLst>
                  <a:outerShdw blurRad="38100" dist="38100" dir="2700000" algn="tl">
                    <a:srgbClr val="000000">
                      <a:alpha val="43137"/>
                    </a:srgbClr>
                  </a:outerShdw>
                </a:effectLst>
              </a:endParaRPr>
            </a:p>
          </p:txBody>
        </p:sp>
        <p:sp>
          <p:nvSpPr>
            <p:cNvPr id="15" name="Textfeld 14"/>
            <p:cNvSpPr txBox="1"/>
            <p:nvPr/>
          </p:nvSpPr>
          <p:spPr>
            <a:xfrm>
              <a:off x="3581804" y="3227772"/>
              <a:ext cx="5562196" cy="1569660"/>
            </a:xfrm>
            <a:prstGeom prst="rect">
              <a:avLst/>
            </a:prstGeom>
            <a:noFill/>
          </p:spPr>
          <p:txBody>
            <a:bodyPr wrap="square" rtlCol="0">
              <a:spAutoFit/>
            </a:bodyPr>
            <a:lstStyle/>
            <a:p>
              <a:r>
                <a:rPr lang="de-DE" sz="2400" b="1" dirty="0" smtClean="0">
                  <a:solidFill>
                    <a:prstClr val="white"/>
                  </a:solidFill>
                </a:rPr>
                <a:t>Herz &amp; Niere ist etwas Besonderes…</a:t>
              </a:r>
            </a:p>
            <a:p>
              <a:r>
                <a:rPr lang="de-DE" sz="2400" b="1" dirty="0" err="1" smtClean="0">
                  <a:solidFill>
                    <a:prstClr val="white"/>
                  </a:solidFill>
                </a:rPr>
                <a:t>ACEi</a:t>
              </a:r>
              <a:r>
                <a:rPr lang="de-DE" sz="2400" b="1" dirty="0" smtClean="0">
                  <a:solidFill>
                    <a:prstClr val="white"/>
                  </a:solidFill>
                </a:rPr>
                <a:t>/ARB nicht absetzen</a:t>
              </a:r>
            </a:p>
            <a:p>
              <a:r>
                <a:rPr lang="de-DE" sz="2400" b="1" dirty="0" smtClean="0">
                  <a:solidFill>
                    <a:prstClr val="white"/>
                  </a:solidFill>
                </a:rPr>
                <a:t>K</a:t>
              </a:r>
              <a:r>
                <a:rPr lang="de-DE" sz="2400" b="1" baseline="30000" dirty="0" smtClean="0">
                  <a:solidFill>
                    <a:prstClr val="white"/>
                  </a:solidFill>
                </a:rPr>
                <a:t>+</a:t>
              </a:r>
              <a:r>
                <a:rPr lang="de-DE" sz="2400" b="1" dirty="0" smtClean="0">
                  <a:solidFill>
                    <a:prstClr val="white"/>
                  </a:solidFill>
                </a:rPr>
                <a:t>-Binder </a:t>
              </a:r>
              <a:r>
                <a:rPr lang="de-DE" sz="2000" dirty="0" smtClean="0">
                  <a:solidFill>
                    <a:prstClr val="white"/>
                  </a:solidFill>
                </a:rPr>
                <a:t>(o. Schleifendiuretika)</a:t>
              </a:r>
              <a:r>
                <a:rPr lang="de-DE" sz="2400" dirty="0" smtClean="0">
                  <a:solidFill>
                    <a:prstClr val="white"/>
                  </a:solidFill>
                </a:rPr>
                <a:t> </a:t>
              </a:r>
              <a:r>
                <a:rPr lang="de-DE" sz="2400" b="1" dirty="0" smtClean="0">
                  <a:solidFill>
                    <a:prstClr val="white"/>
                  </a:solidFill>
                </a:rPr>
                <a:t>bei S-K</a:t>
              </a:r>
              <a:r>
                <a:rPr lang="de-DE" sz="2400" b="1" baseline="30000" dirty="0" smtClean="0">
                  <a:solidFill>
                    <a:prstClr val="white"/>
                  </a:solidFill>
                </a:rPr>
                <a:t>+</a:t>
              </a:r>
              <a:r>
                <a:rPr lang="de-DE" sz="2400" b="1" dirty="0" smtClean="0">
                  <a:solidFill>
                    <a:prstClr val="white"/>
                  </a:solidFill>
                </a:rPr>
                <a:t> </a:t>
              </a:r>
              <a:r>
                <a:rPr lang="de-DE" sz="2400" b="1" dirty="0" smtClean="0">
                  <a:solidFill>
                    <a:prstClr val="white"/>
                  </a:solidFill>
                  <a:sym typeface="Wingdings" panose="05000000000000000000" pitchFamily="2" charset="2"/>
                </a:rPr>
                <a:t></a:t>
              </a:r>
            </a:p>
            <a:p>
              <a:r>
                <a:rPr lang="de-DE" sz="2400" b="1" dirty="0" smtClean="0">
                  <a:solidFill>
                    <a:prstClr val="white"/>
                  </a:solidFill>
                  <a:sym typeface="Wingdings" panose="05000000000000000000" pitchFamily="2" charset="2"/>
                </a:rPr>
                <a:t>Trinkmenge 2 L in der Regel ausreichend</a:t>
              </a:r>
              <a:endParaRPr lang="de-DE" sz="2400" b="1" dirty="0">
                <a:solidFill>
                  <a:prstClr val="white"/>
                </a:solidFill>
              </a:endParaRPr>
            </a:p>
          </p:txBody>
        </p:sp>
      </p:grpSp>
      <p:grpSp>
        <p:nvGrpSpPr>
          <p:cNvPr id="11" name="Gruppieren 10"/>
          <p:cNvGrpSpPr/>
          <p:nvPr/>
        </p:nvGrpSpPr>
        <p:grpSpPr>
          <a:xfrm>
            <a:off x="324541" y="5818476"/>
            <a:ext cx="7794333" cy="830997"/>
            <a:chOff x="324541" y="5326127"/>
            <a:chExt cx="7794333" cy="830997"/>
          </a:xfrm>
        </p:grpSpPr>
        <p:sp>
          <p:nvSpPr>
            <p:cNvPr id="8" name="Textfeld 7"/>
            <p:cNvSpPr txBox="1"/>
            <p:nvPr/>
          </p:nvSpPr>
          <p:spPr>
            <a:xfrm>
              <a:off x="324541" y="5480938"/>
              <a:ext cx="3201865" cy="523220"/>
            </a:xfrm>
            <a:prstGeom prst="rect">
              <a:avLst/>
            </a:prstGeom>
            <a:solidFill>
              <a:srgbClr val="008080"/>
            </a:solidFill>
            <a:ln>
              <a:solidFill>
                <a:schemeClr val="accent1">
                  <a:lumMod val="75000"/>
                </a:schemeClr>
              </a:solidFill>
            </a:ln>
            <a:effectLst>
              <a:outerShdw blurRad="50800" dist="38100" dir="8100000" algn="tr" rotWithShape="0">
                <a:prstClr val="black">
                  <a:alpha val="40000"/>
                </a:prstClr>
              </a:outerShdw>
            </a:effectLst>
          </p:spPr>
          <p:txBody>
            <a:bodyPr wrap="square" rtlCol="0">
              <a:spAutoFit/>
            </a:bodyPr>
            <a:lstStyle/>
            <a:p>
              <a:r>
                <a:rPr lang="de-DE" sz="2800" b="1" dirty="0" smtClean="0">
                  <a:solidFill>
                    <a:prstClr val="white"/>
                  </a:solidFill>
                  <a:effectLst>
                    <a:outerShdw blurRad="38100" dist="38100" dir="2700000" algn="tl">
                      <a:srgbClr val="000000">
                        <a:alpha val="43137"/>
                      </a:srgbClr>
                    </a:outerShdw>
                  </a:effectLst>
                </a:rPr>
                <a:t>Nierentransplant.</a:t>
              </a:r>
              <a:endParaRPr lang="de-DE" sz="2800" b="1" dirty="0">
                <a:solidFill>
                  <a:prstClr val="white"/>
                </a:solidFill>
                <a:effectLst>
                  <a:outerShdw blurRad="38100" dist="38100" dir="2700000" algn="tl">
                    <a:srgbClr val="000000">
                      <a:alpha val="43137"/>
                    </a:srgbClr>
                  </a:outerShdw>
                </a:effectLst>
              </a:endParaRPr>
            </a:p>
          </p:txBody>
        </p:sp>
        <p:sp>
          <p:nvSpPr>
            <p:cNvPr id="16" name="Textfeld 15"/>
            <p:cNvSpPr txBox="1"/>
            <p:nvPr/>
          </p:nvSpPr>
          <p:spPr>
            <a:xfrm>
              <a:off x="3586287" y="5326127"/>
              <a:ext cx="4532587" cy="830997"/>
            </a:xfrm>
            <a:prstGeom prst="rect">
              <a:avLst/>
            </a:prstGeom>
            <a:noFill/>
          </p:spPr>
          <p:txBody>
            <a:bodyPr wrap="none" rtlCol="0">
              <a:spAutoFit/>
            </a:bodyPr>
            <a:lstStyle/>
            <a:p>
              <a:r>
                <a:rPr lang="de-DE" sz="2400" b="1" dirty="0" smtClean="0">
                  <a:solidFill>
                    <a:prstClr val="white"/>
                  </a:solidFill>
                </a:rPr>
                <a:t>Drastischer Rückgang der Spender</a:t>
              </a:r>
            </a:p>
            <a:p>
              <a:r>
                <a:rPr lang="de-DE" sz="2400" b="1" dirty="0" smtClean="0">
                  <a:solidFill>
                    <a:prstClr val="white"/>
                  </a:solidFill>
                </a:rPr>
                <a:t>Aufklärung ist nötiger denn je…</a:t>
              </a:r>
              <a:endParaRPr lang="de-DE" sz="2400" b="1" dirty="0">
                <a:solidFill>
                  <a:prstClr val="white"/>
                </a:solidFill>
              </a:endParaRPr>
            </a:p>
          </p:txBody>
        </p:sp>
      </p:grpSp>
      <p:sp>
        <p:nvSpPr>
          <p:cNvPr id="18" name="Rectangle 3"/>
          <p:cNvSpPr>
            <a:spLocks noChangeArrowheads="1"/>
          </p:cNvSpPr>
          <p:nvPr/>
        </p:nvSpPr>
        <p:spPr bwMode="auto">
          <a:xfrm>
            <a:off x="0" y="0"/>
            <a:ext cx="9144000" cy="105251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endParaRPr lang="de-DE" altLang="de-DE" sz="2400">
              <a:solidFill>
                <a:srgbClr val="000000"/>
              </a:solidFill>
            </a:endParaRPr>
          </a:p>
        </p:txBody>
      </p:sp>
      <p:graphicFrame>
        <p:nvGraphicFramePr>
          <p:cNvPr id="19" name="Object 24"/>
          <p:cNvGraphicFramePr>
            <a:graphicFrameLocks noChangeAspect="1"/>
          </p:cNvGraphicFramePr>
          <p:nvPr/>
        </p:nvGraphicFramePr>
        <p:xfrm>
          <a:off x="8101013" y="0"/>
          <a:ext cx="1042987" cy="1042988"/>
        </p:xfrm>
        <a:graphic>
          <a:graphicData uri="http://schemas.openxmlformats.org/presentationml/2006/ole">
            <mc:AlternateContent xmlns:mc="http://schemas.openxmlformats.org/markup-compatibility/2006">
              <mc:Choice xmlns:v="urn:schemas-microsoft-com:vml" Requires="v">
                <p:oleObj spid="_x0000_s58421" name="Image" r:id="rId3" imgW="1941416" imgH="1941416" progId="Photoshop.Image.7">
                  <p:embed/>
                </p:oleObj>
              </mc:Choice>
              <mc:Fallback>
                <p:oleObj name="Image" r:id="rId3" imgW="1941416" imgH="1941416"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0"/>
                        <a:ext cx="1042987"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9"/>
          <p:cNvSpPr txBox="1">
            <a:spLocks noChangeArrowheads="1"/>
          </p:cNvSpPr>
          <p:nvPr/>
        </p:nvSpPr>
        <p:spPr bwMode="auto">
          <a:xfrm>
            <a:off x="1711325" y="274638"/>
            <a:ext cx="4746625" cy="52387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de-DE" altLang="de-DE" sz="2800" b="1">
                <a:solidFill>
                  <a:srgbClr val="FFFFFF"/>
                </a:solidFill>
                <a:latin typeface="Arial" panose="020B0604020202020204" pitchFamily="34" charset="0"/>
              </a:rPr>
              <a:t>Was hat Floege gesagt….?</a:t>
            </a:r>
          </a:p>
        </p:txBody>
      </p:sp>
      <p:grpSp>
        <p:nvGrpSpPr>
          <p:cNvPr id="17" name="Gruppieren 16"/>
          <p:cNvGrpSpPr/>
          <p:nvPr/>
        </p:nvGrpSpPr>
        <p:grpSpPr>
          <a:xfrm>
            <a:off x="305406" y="3417260"/>
            <a:ext cx="8650353" cy="523220"/>
            <a:chOff x="314370" y="2636390"/>
            <a:chExt cx="8650353" cy="523220"/>
          </a:xfrm>
        </p:grpSpPr>
        <p:sp>
          <p:nvSpPr>
            <p:cNvPr id="21" name="Textfeld 20"/>
            <p:cNvSpPr txBox="1"/>
            <p:nvPr/>
          </p:nvSpPr>
          <p:spPr>
            <a:xfrm>
              <a:off x="314370" y="2636390"/>
              <a:ext cx="3201865" cy="523220"/>
            </a:xfrm>
            <a:prstGeom prst="rect">
              <a:avLst/>
            </a:prstGeom>
            <a:solidFill>
              <a:srgbClr val="008080"/>
            </a:solidFill>
            <a:ln>
              <a:solidFill>
                <a:schemeClr val="accent1">
                  <a:lumMod val="75000"/>
                </a:schemeClr>
              </a:solidFill>
            </a:ln>
            <a:effectLst>
              <a:outerShdw blurRad="50800" dist="38100" dir="8100000" algn="tr" rotWithShape="0">
                <a:prstClr val="black">
                  <a:alpha val="40000"/>
                </a:prstClr>
              </a:outerShdw>
            </a:effectLst>
          </p:spPr>
          <p:txBody>
            <a:bodyPr wrap="square" rtlCol="0">
              <a:spAutoFit/>
            </a:bodyPr>
            <a:lstStyle/>
            <a:p>
              <a:r>
                <a:rPr lang="de-DE" sz="2800" b="1" dirty="0" smtClean="0">
                  <a:solidFill>
                    <a:prstClr val="white"/>
                  </a:solidFill>
                  <a:effectLst>
                    <a:outerShdw blurRad="38100" dist="38100" dir="2700000" algn="tl">
                      <a:srgbClr val="000000">
                        <a:alpha val="43137"/>
                      </a:srgbClr>
                    </a:outerShdw>
                  </a:effectLst>
                </a:rPr>
                <a:t>AKI</a:t>
              </a:r>
              <a:endParaRPr lang="de-DE" sz="2800" b="1" dirty="0">
                <a:solidFill>
                  <a:prstClr val="white"/>
                </a:solidFill>
                <a:effectLst>
                  <a:outerShdw blurRad="38100" dist="38100" dir="2700000" algn="tl">
                    <a:srgbClr val="000000">
                      <a:alpha val="43137"/>
                    </a:srgbClr>
                  </a:outerShdw>
                </a:effectLst>
              </a:endParaRPr>
            </a:p>
          </p:txBody>
        </p:sp>
        <p:sp>
          <p:nvSpPr>
            <p:cNvPr id="22" name="Textfeld 21"/>
            <p:cNvSpPr txBox="1"/>
            <p:nvPr/>
          </p:nvSpPr>
          <p:spPr>
            <a:xfrm>
              <a:off x="3511150" y="2679944"/>
              <a:ext cx="5453573" cy="461665"/>
            </a:xfrm>
            <a:prstGeom prst="rect">
              <a:avLst/>
            </a:prstGeom>
            <a:noFill/>
          </p:spPr>
          <p:txBody>
            <a:bodyPr wrap="square" rtlCol="0">
              <a:spAutoFit/>
            </a:bodyPr>
            <a:lstStyle/>
            <a:p>
              <a:r>
                <a:rPr lang="de-DE" sz="2400" b="1" dirty="0" smtClean="0">
                  <a:solidFill>
                    <a:prstClr val="white"/>
                  </a:solidFill>
                </a:rPr>
                <a:t>Elektronische Warnsysteme reichen nicht</a:t>
              </a:r>
              <a:endParaRPr lang="de-DE" sz="2400" b="1" dirty="0">
                <a:solidFill>
                  <a:prstClr val="white"/>
                </a:solidFill>
              </a:endParaRPr>
            </a:p>
          </p:txBody>
        </p:sp>
      </p:grpSp>
    </p:spTree>
    <p:extLst>
      <p:ext uri="{BB962C8B-B14F-4D97-AF65-F5344CB8AC3E}">
        <p14:creationId xmlns:p14="http://schemas.microsoft.com/office/powerpoint/2010/main" val="44242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bwMode="auto">
          <a:xfrm>
            <a:off x="0" y="0"/>
            <a:ext cx="3057824" cy="6858000"/>
          </a:xfrm>
          <a:prstGeom prst="rect">
            <a:avLst/>
          </a:prstGeom>
          <a:solidFill>
            <a:srgbClr val="00006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b="1" smtClean="0">
              <a:solidFill>
                <a:srgbClr val="000000"/>
              </a:solidFill>
            </a:endParaRPr>
          </a:p>
        </p:txBody>
      </p:sp>
      <p:sp>
        <p:nvSpPr>
          <p:cNvPr id="9" name="Textfeld 8"/>
          <p:cNvSpPr txBox="1"/>
          <p:nvPr/>
        </p:nvSpPr>
        <p:spPr>
          <a:xfrm>
            <a:off x="-19855" y="36806"/>
            <a:ext cx="3063241" cy="523220"/>
          </a:xfrm>
          <a:prstGeom prst="rect">
            <a:avLst/>
          </a:prstGeom>
          <a:noFill/>
        </p:spPr>
        <p:txBody>
          <a:bodyPr wrap="square" rtlCol="0">
            <a:spAutoFit/>
          </a:bodyPr>
          <a:lstStyle/>
          <a:p>
            <a:r>
              <a:rPr lang="de-DE" sz="1400" dirty="0" err="1" smtClean="0">
                <a:solidFill>
                  <a:schemeClr val="bg1"/>
                </a:solidFill>
                <a:latin typeface="Calibri" panose="020F0502020204030204" pitchFamily="34" charset="0"/>
              </a:rPr>
              <a:t>Bhatt</a:t>
            </a:r>
            <a:r>
              <a:rPr lang="de-DE" sz="1400" dirty="0" smtClean="0">
                <a:solidFill>
                  <a:schemeClr val="bg1"/>
                </a:solidFill>
                <a:latin typeface="Calibri" panose="020F0502020204030204" pitchFamily="34" charset="0"/>
              </a:rPr>
              <a:t> DL et al, </a:t>
            </a:r>
          </a:p>
          <a:p>
            <a:r>
              <a:rPr lang="de-DE" sz="1400" dirty="0" smtClean="0">
                <a:solidFill>
                  <a:schemeClr val="bg1"/>
                </a:solidFill>
                <a:latin typeface="Calibri" panose="020F0502020204030204" pitchFamily="34" charset="0"/>
              </a:rPr>
              <a:t>N Engl J Med 2014; 370: 1393-401</a:t>
            </a:r>
            <a:endParaRPr lang="de-DE" sz="1400" dirty="0">
              <a:solidFill>
                <a:schemeClr val="bg1"/>
              </a:solidFill>
              <a:latin typeface="Calibri" panose="020F0502020204030204" pitchFamily="34" charset="0"/>
            </a:endParaRPr>
          </a:p>
        </p:txBody>
      </p:sp>
      <p:pic>
        <p:nvPicPr>
          <p:cNvPr id="4" name="Grafik 3"/>
          <p:cNvPicPr>
            <a:picLocks noChangeAspect="1"/>
          </p:cNvPicPr>
          <p:nvPr/>
        </p:nvPicPr>
        <p:blipFill>
          <a:blip r:embed="rId2"/>
          <a:stretch>
            <a:fillRect/>
          </a:stretch>
        </p:blipFill>
        <p:spPr>
          <a:xfrm>
            <a:off x="3070454" y="36805"/>
            <a:ext cx="6073546" cy="6621169"/>
          </a:xfrm>
          <a:prstGeom prst="rect">
            <a:avLst/>
          </a:prstGeom>
        </p:spPr>
      </p:pic>
      <p:sp>
        <p:nvSpPr>
          <p:cNvPr id="8" name="Textfeld 7"/>
          <p:cNvSpPr txBox="1"/>
          <p:nvPr/>
        </p:nvSpPr>
        <p:spPr>
          <a:xfrm>
            <a:off x="12165" y="1008787"/>
            <a:ext cx="3077679" cy="1754326"/>
          </a:xfrm>
          <a:prstGeom prst="rect">
            <a:avLst/>
          </a:prstGeom>
          <a:noFill/>
        </p:spPr>
        <p:txBody>
          <a:bodyPr wrap="square" rtlCol="0">
            <a:spAutoFit/>
          </a:bodyPr>
          <a:lstStyle/>
          <a:p>
            <a:pPr algn="ctr" fontAlgn="base">
              <a:spcBef>
                <a:spcPct val="0"/>
              </a:spcBef>
              <a:spcAft>
                <a:spcPct val="0"/>
              </a:spcAft>
            </a:pPr>
            <a:r>
              <a:rPr lang="de-DE" sz="2700" b="1" dirty="0" err="1" smtClean="0">
                <a:solidFill>
                  <a:srgbClr val="FFFFFF"/>
                </a:solidFill>
                <a:effectLst>
                  <a:outerShdw blurRad="38100" dist="38100" dir="2700000" algn="tl">
                    <a:srgbClr val="000000">
                      <a:alpha val="43137"/>
                    </a:srgbClr>
                  </a:outerShdw>
                </a:effectLst>
                <a:latin typeface="Calibri" panose="020F0502020204030204" pitchFamily="34" charset="0"/>
              </a:rPr>
              <a:t>Simplicity</a:t>
            </a:r>
            <a:r>
              <a:rPr lang="de-DE" sz="2700" b="1" dirty="0" smtClean="0">
                <a:solidFill>
                  <a:srgbClr val="FFFFFF"/>
                </a:solidFill>
                <a:effectLst>
                  <a:outerShdw blurRad="38100" dist="38100" dir="2700000" algn="tl">
                    <a:srgbClr val="000000">
                      <a:alpha val="43137"/>
                    </a:srgbClr>
                  </a:outerShdw>
                </a:effectLst>
                <a:latin typeface="Calibri" panose="020F0502020204030204" pitchFamily="34" charset="0"/>
              </a:rPr>
              <a:t> III </a:t>
            </a:r>
          </a:p>
          <a:p>
            <a:pPr algn="ctr" fontAlgn="base">
              <a:spcBef>
                <a:spcPct val="0"/>
              </a:spcBef>
              <a:spcAft>
                <a:spcPct val="0"/>
              </a:spcAft>
            </a:pPr>
            <a:r>
              <a:rPr lang="de-DE" sz="2700" b="1" dirty="0" smtClean="0">
                <a:solidFill>
                  <a:srgbClr val="FFFFFF"/>
                </a:solidFill>
                <a:effectLst>
                  <a:outerShdw blurRad="38100" dist="38100" dir="2700000" algn="tl">
                    <a:srgbClr val="000000">
                      <a:alpha val="43137"/>
                    </a:srgbClr>
                  </a:outerShdw>
                </a:effectLst>
                <a:latin typeface="Calibri" panose="020F0502020204030204" pitchFamily="34" charset="0"/>
              </a:rPr>
              <a:t>Studie: </a:t>
            </a:r>
          </a:p>
          <a:p>
            <a:pPr algn="ctr" fontAlgn="base">
              <a:spcBef>
                <a:spcPct val="0"/>
              </a:spcBef>
              <a:spcAft>
                <a:spcPct val="0"/>
              </a:spcAft>
            </a:pPr>
            <a:endParaRPr lang="de-DE" sz="2700" b="1" dirty="0">
              <a:solidFill>
                <a:srgbClr val="FFFFFF"/>
              </a:solidFill>
              <a:effectLst>
                <a:outerShdw blurRad="38100" dist="38100" dir="2700000" algn="tl">
                  <a:srgbClr val="000000">
                    <a:alpha val="43137"/>
                  </a:srgbClr>
                </a:outerShdw>
              </a:effectLst>
              <a:latin typeface="Calibri" panose="020F0502020204030204" pitchFamily="34" charset="0"/>
            </a:endParaRPr>
          </a:p>
          <a:p>
            <a:pPr algn="ctr" fontAlgn="base">
              <a:spcBef>
                <a:spcPct val="0"/>
              </a:spcBef>
              <a:spcAft>
                <a:spcPct val="0"/>
              </a:spcAft>
            </a:pPr>
            <a:r>
              <a:rPr lang="de-DE" sz="2700" b="1" dirty="0" smtClean="0">
                <a:solidFill>
                  <a:srgbClr val="FFCCCC"/>
                </a:solidFill>
                <a:effectLst>
                  <a:outerShdw blurRad="38100" dist="38100" dir="2700000" algn="tl">
                    <a:srgbClr val="000000">
                      <a:alpha val="43137"/>
                    </a:srgbClr>
                  </a:outerShdw>
                </a:effectLst>
                <a:latin typeface="Calibri" panose="020F0502020204030204" pitchFamily="34" charset="0"/>
              </a:rPr>
              <a:t>24h-Blutdruck</a:t>
            </a:r>
            <a:endParaRPr lang="de-DE" sz="2700" b="1" dirty="0">
              <a:solidFill>
                <a:srgbClr val="FFCCCC"/>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222049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bwMode="auto">
          <a:xfrm>
            <a:off x="0" y="0"/>
            <a:ext cx="9144000" cy="1136296"/>
          </a:xfrm>
          <a:prstGeom prst="rect">
            <a:avLst/>
          </a:prstGeom>
          <a:solidFill>
            <a:srgbClr val="00006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2800" b="1" smtClean="0">
              <a:solidFill>
                <a:srgbClr val="000000"/>
              </a:solidFill>
            </a:endParaRPr>
          </a:p>
        </p:txBody>
      </p:sp>
      <p:sp>
        <p:nvSpPr>
          <p:cNvPr id="6" name="Textfeld 5"/>
          <p:cNvSpPr txBox="1"/>
          <p:nvPr/>
        </p:nvSpPr>
        <p:spPr>
          <a:xfrm>
            <a:off x="-19855" y="314232"/>
            <a:ext cx="9163855" cy="523220"/>
          </a:xfrm>
          <a:prstGeom prst="rect">
            <a:avLst/>
          </a:prstGeom>
          <a:noFill/>
        </p:spPr>
        <p:txBody>
          <a:bodyPr wrap="square" rtlCol="0">
            <a:spAutoFit/>
          </a:bodyPr>
          <a:lstStyle/>
          <a:p>
            <a:pPr algn="ctr" fontAlgn="base">
              <a:spcBef>
                <a:spcPct val="0"/>
              </a:spcBef>
              <a:spcAft>
                <a:spcPct val="0"/>
              </a:spcAft>
            </a:pPr>
            <a:r>
              <a:rPr lang="de-DE" sz="2800" b="1" dirty="0" err="1" smtClean="0">
                <a:solidFill>
                  <a:srgbClr val="FFFFFF"/>
                </a:solidFill>
                <a:effectLst>
                  <a:outerShdw blurRad="38100" dist="38100" dir="2700000" algn="tl">
                    <a:srgbClr val="000000">
                      <a:alpha val="43137"/>
                    </a:srgbClr>
                  </a:outerShdw>
                </a:effectLst>
                <a:latin typeface="Calibri" panose="020F0502020204030204" pitchFamily="34" charset="0"/>
              </a:rPr>
              <a:t>Plazebo</a:t>
            </a:r>
            <a:r>
              <a:rPr lang="de-DE" sz="2800" b="1" dirty="0" smtClean="0">
                <a:solidFill>
                  <a:srgbClr val="FFFFFF"/>
                </a:solidFill>
                <a:effectLst>
                  <a:outerShdw blurRad="38100" dist="38100" dir="2700000" algn="tl">
                    <a:srgbClr val="000000">
                      <a:alpha val="43137"/>
                    </a:srgbClr>
                  </a:outerShdw>
                </a:effectLst>
                <a:latin typeface="Calibri" panose="020F0502020204030204" pitchFamily="34" charset="0"/>
              </a:rPr>
              <a:t>-Effekte in Studien mit resistentem Blutdruck</a:t>
            </a:r>
            <a:endParaRPr lang="de-DE" sz="2800" b="1" dirty="0">
              <a:solidFill>
                <a:srgbClr val="FFFFFF"/>
              </a:solidFill>
              <a:effectLst>
                <a:outerShdw blurRad="38100" dist="38100" dir="2700000" algn="tl">
                  <a:srgbClr val="000000">
                    <a:alpha val="43137"/>
                  </a:srgbClr>
                </a:outerShdw>
              </a:effectLst>
              <a:latin typeface="Calibri" panose="020F0502020204030204" pitchFamily="34" charset="0"/>
            </a:endParaRPr>
          </a:p>
        </p:txBody>
      </p:sp>
      <p:graphicFrame>
        <p:nvGraphicFramePr>
          <p:cNvPr id="5" name="Diagramm 4"/>
          <p:cNvGraphicFramePr/>
          <p:nvPr>
            <p:extLst>
              <p:ext uri="{D42A27DB-BD31-4B8C-83A1-F6EECF244321}">
                <p14:modId xmlns:p14="http://schemas.microsoft.com/office/powerpoint/2010/main" val="514336599"/>
              </p:ext>
            </p:extLst>
          </p:nvPr>
        </p:nvGraphicFramePr>
        <p:xfrm>
          <a:off x="457198" y="1329268"/>
          <a:ext cx="8280400" cy="5173134"/>
        </p:xfrm>
        <a:graphic>
          <a:graphicData uri="http://schemas.openxmlformats.org/drawingml/2006/chart">
            <c:chart xmlns:c="http://schemas.openxmlformats.org/drawingml/2006/chart" xmlns:r="http://schemas.openxmlformats.org/officeDocument/2006/relationships" r:id="rId2"/>
          </a:graphicData>
        </a:graphic>
      </p:graphicFrame>
      <p:sp>
        <p:nvSpPr>
          <p:cNvPr id="8" name="Geschweifte Klammer rechts 7"/>
          <p:cNvSpPr/>
          <p:nvPr/>
        </p:nvSpPr>
        <p:spPr bwMode="auto">
          <a:xfrm rot="16200000">
            <a:off x="5549523" y="-529539"/>
            <a:ext cx="224741" cy="5575674"/>
          </a:xfrm>
          <a:prstGeom prst="rightBrac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pitchFamily="34" charset="0"/>
            </a:endParaRPr>
          </a:p>
        </p:txBody>
      </p:sp>
      <p:sp>
        <p:nvSpPr>
          <p:cNvPr id="9" name="Textfeld 8"/>
          <p:cNvSpPr txBox="1"/>
          <p:nvPr/>
        </p:nvSpPr>
        <p:spPr>
          <a:xfrm>
            <a:off x="3369732" y="2895600"/>
            <a:ext cx="518091" cy="369332"/>
          </a:xfrm>
          <a:prstGeom prst="rect">
            <a:avLst/>
          </a:prstGeom>
          <a:noFill/>
        </p:spPr>
        <p:txBody>
          <a:bodyPr wrap="none" rtlCol="0">
            <a:spAutoFit/>
          </a:bodyPr>
          <a:lstStyle/>
          <a:p>
            <a:r>
              <a:rPr lang="de-DE" b="1" dirty="0" smtClean="0">
                <a:solidFill>
                  <a:srgbClr val="C00000"/>
                </a:solidFill>
              </a:rPr>
              <a:t>-12</a:t>
            </a:r>
            <a:endParaRPr lang="de-DE" b="1" dirty="0">
              <a:solidFill>
                <a:srgbClr val="C00000"/>
              </a:solidFill>
            </a:endParaRPr>
          </a:p>
        </p:txBody>
      </p:sp>
      <p:sp>
        <p:nvSpPr>
          <p:cNvPr id="10" name="Textfeld 9"/>
          <p:cNvSpPr txBox="1"/>
          <p:nvPr/>
        </p:nvSpPr>
        <p:spPr>
          <a:xfrm>
            <a:off x="4842932" y="3014131"/>
            <a:ext cx="518091" cy="369332"/>
          </a:xfrm>
          <a:prstGeom prst="rect">
            <a:avLst/>
          </a:prstGeom>
          <a:noFill/>
        </p:spPr>
        <p:txBody>
          <a:bodyPr wrap="none" rtlCol="0">
            <a:spAutoFit/>
          </a:bodyPr>
          <a:lstStyle/>
          <a:p>
            <a:r>
              <a:rPr lang="de-DE" b="1" dirty="0" smtClean="0">
                <a:solidFill>
                  <a:srgbClr val="C00000"/>
                </a:solidFill>
              </a:rPr>
              <a:t>-16</a:t>
            </a:r>
            <a:endParaRPr lang="de-DE" b="1" dirty="0">
              <a:solidFill>
                <a:srgbClr val="C00000"/>
              </a:solidFill>
            </a:endParaRPr>
          </a:p>
        </p:txBody>
      </p:sp>
      <p:sp>
        <p:nvSpPr>
          <p:cNvPr id="11" name="Textfeld 10"/>
          <p:cNvSpPr txBox="1"/>
          <p:nvPr/>
        </p:nvSpPr>
        <p:spPr>
          <a:xfrm>
            <a:off x="6451599" y="3615759"/>
            <a:ext cx="389850" cy="369332"/>
          </a:xfrm>
          <a:prstGeom prst="rect">
            <a:avLst/>
          </a:prstGeom>
          <a:noFill/>
        </p:spPr>
        <p:txBody>
          <a:bodyPr wrap="none" rtlCol="0">
            <a:spAutoFit/>
          </a:bodyPr>
          <a:lstStyle/>
          <a:p>
            <a:r>
              <a:rPr lang="de-DE" b="1" dirty="0" smtClean="0">
                <a:solidFill>
                  <a:srgbClr val="C00000"/>
                </a:solidFill>
              </a:rPr>
              <a:t>-9</a:t>
            </a:r>
            <a:endParaRPr lang="de-DE" b="1" dirty="0">
              <a:solidFill>
                <a:srgbClr val="C00000"/>
              </a:solidFill>
            </a:endParaRPr>
          </a:p>
        </p:txBody>
      </p:sp>
      <p:sp>
        <p:nvSpPr>
          <p:cNvPr id="12" name="Textfeld 11"/>
          <p:cNvSpPr txBox="1"/>
          <p:nvPr/>
        </p:nvSpPr>
        <p:spPr>
          <a:xfrm>
            <a:off x="7846975" y="3560191"/>
            <a:ext cx="518091" cy="369332"/>
          </a:xfrm>
          <a:prstGeom prst="rect">
            <a:avLst/>
          </a:prstGeom>
          <a:noFill/>
        </p:spPr>
        <p:txBody>
          <a:bodyPr wrap="none" rtlCol="0">
            <a:spAutoFit/>
          </a:bodyPr>
          <a:lstStyle/>
          <a:p>
            <a:r>
              <a:rPr lang="de-DE" b="1" dirty="0" smtClean="0">
                <a:solidFill>
                  <a:srgbClr val="C00000"/>
                </a:solidFill>
              </a:rPr>
              <a:t>-14</a:t>
            </a:r>
          </a:p>
        </p:txBody>
      </p:sp>
      <p:sp>
        <p:nvSpPr>
          <p:cNvPr id="13" name="Textfeld 12"/>
          <p:cNvSpPr txBox="1"/>
          <p:nvPr/>
        </p:nvSpPr>
        <p:spPr>
          <a:xfrm>
            <a:off x="220132" y="1131884"/>
            <a:ext cx="1928733" cy="646331"/>
          </a:xfrm>
          <a:prstGeom prst="rect">
            <a:avLst/>
          </a:prstGeom>
          <a:noFill/>
        </p:spPr>
        <p:txBody>
          <a:bodyPr wrap="none" rtlCol="0">
            <a:spAutoFit/>
          </a:bodyPr>
          <a:lstStyle/>
          <a:p>
            <a:r>
              <a:rPr lang="de-DE" dirty="0" smtClean="0"/>
              <a:t>Praxis</a:t>
            </a:r>
          </a:p>
          <a:p>
            <a:r>
              <a:rPr lang="de-DE" dirty="0" err="1" smtClean="0"/>
              <a:t>Syst</a:t>
            </a:r>
            <a:r>
              <a:rPr lang="de-DE" dirty="0" smtClean="0"/>
              <a:t> RR (</a:t>
            </a:r>
            <a:r>
              <a:rPr lang="de-DE" dirty="0" err="1" smtClean="0"/>
              <a:t>mmHg</a:t>
            </a:r>
            <a:r>
              <a:rPr lang="de-DE" dirty="0" smtClean="0"/>
              <a:t>)</a:t>
            </a:r>
            <a:endParaRPr lang="de-DE" dirty="0"/>
          </a:p>
        </p:txBody>
      </p:sp>
      <p:sp>
        <p:nvSpPr>
          <p:cNvPr id="14" name="Textfeld 13"/>
          <p:cNvSpPr txBox="1"/>
          <p:nvPr/>
        </p:nvSpPr>
        <p:spPr>
          <a:xfrm>
            <a:off x="5661893" y="6581001"/>
            <a:ext cx="3491918" cy="276999"/>
          </a:xfrm>
          <a:prstGeom prst="rect">
            <a:avLst/>
          </a:prstGeom>
          <a:noFill/>
        </p:spPr>
        <p:txBody>
          <a:bodyPr wrap="none" rtlCol="0">
            <a:spAutoFit/>
          </a:bodyPr>
          <a:lstStyle/>
          <a:p>
            <a:r>
              <a:rPr lang="de-DE" sz="1200" dirty="0" err="1" smtClean="0"/>
              <a:t>Modizifiert</a:t>
            </a:r>
            <a:r>
              <a:rPr lang="de-DE" sz="1200" dirty="0" smtClean="0"/>
              <a:t> nach R. Wachter, Der Internist 3/2015</a:t>
            </a:r>
            <a:endParaRPr lang="de-DE" sz="1200" dirty="0"/>
          </a:p>
        </p:txBody>
      </p:sp>
    </p:spTree>
    <p:extLst>
      <p:ext uri="{BB962C8B-B14F-4D97-AF65-F5344CB8AC3E}">
        <p14:creationId xmlns:p14="http://schemas.microsoft.com/office/powerpoint/2010/main" val="2015626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bwMode="auto">
          <a:xfrm>
            <a:off x="0" y="0"/>
            <a:ext cx="9144000" cy="1136296"/>
          </a:xfrm>
          <a:prstGeom prst="rect">
            <a:avLst/>
          </a:prstGeom>
          <a:solidFill>
            <a:srgbClr val="00006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2800" b="1" smtClean="0">
              <a:solidFill>
                <a:srgbClr val="000000"/>
              </a:solidFill>
            </a:endParaRPr>
          </a:p>
        </p:txBody>
      </p:sp>
      <p:sp>
        <p:nvSpPr>
          <p:cNvPr id="6" name="Textfeld 5"/>
          <p:cNvSpPr txBox="1"/>
          <p:nvPr/>
        </p:nvSpPr>
        <p:spPr>
          <a:xfrm>
            <a:off x="-19855" y="314232"/>
            <a:ext cx="9163855" cy="523220"/>
          </a:xfrm>
          <a:prstGeom prst="rect">
            <a:avLst/>
          </a:prstGeom>
          <a:noFill/>
        </p:spPr>
        <p:txBody>
          <a:bodyPr wrap="square" rtlCol="0">
            <a:spAutoFit/>
          </a:bodyPr>
          <a:lstStyle/>
          <a:p>
            <a:pPr algn="ctr" fontAlgn="base">
              <a:spcBef>
                <a:spcPct val="0"/>
              </a:spcBef>
              <a:spcAft>
                <a:spcPct val="0"/>
              </a:spcAft>
            </a:pPr>
            <a:r>
              <a:rPr lang="de-DE" sz="2800" b="1" dirty="0" err="1" smtClean="0">
                <a:solidFill>
                  <a:srgbClr val="FFFFFF"/>
                </a:solidFill>
                <a:effectLst>
                  <a:outerShdw blurRad="38100" dist="38100" dir="2700000" algn="tl">
                    <a:srgbClr val="000000">
                      <a:alpha val="43137"/>
                    </a:srgbClr>
                  </a:outerShdw>
                </a:effectLst>
                <a:latin typeface="Calibri" panose="020F0502020204030204" pitchFamily="34" charset="0"/>
              </a:rPr>
              <a:t>Simplicity</a:t>
            </a:r>
            <a:r>
              <a:rPr lang="de-DE" sz="2800" b="1" dirty="0" smtClean="0">
                <a:solidFill>
                  <a:srgbClr val="FFFFFF"/>
                </a:solidFill>
                <a:effectLst>
                  <a:outerShdw blurRad="38100" dist="38100" dir="2700000" algn="tl">
                    <a:srgbClr val="000000">
                      <a:alpha val="43137"/>
                    </a:srgbClr>
                  </a:outerShdw>
                </a:effectLst>
                <a:latin typeface="Calibri" panose="020F0502020204030204" pitchFamily="34" charset="0"/>
              </a:rPr>
              <a:t> III Studie: Kritikpunkte der DGK</a:t>
            </a:r>
            <a:endParaRPr lang="de-DE" sz="2800" b="1"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2" name="Rechteck 1"/>
          <p:cNvSpPr/>
          <p:nvPr/>
        </p:nvSpPr>
        <p:spPr>
          <a:xfrm>
            <a:off x="457350" y="1449093"/>
            <a:ext cx="8172300" cy="3785652"/>
          </a:xfrm>
          <a:prstGeom prst="rect">
            <a:avLst/>
          </a:prstGeom>
        </p:spPr>
        <p:txBody>
          <a:bodyPr wrap="square">
            <a:spAutoFit/>
          </a:bodyPr>
          <a:lstStyle/>
          <a:p>
            <a:pPr marL="342900" indent="-342900">
              <a:buFont typeface="Arial" panose="020B0604020202020204" pitchFamily="34" charset="0"/>
              <a:buChar char="•"/>
            </a:pPr>
            <a:r>
              <a:rPr lang="de-DE" sz="2000" dirty="0" smtClean="0">
                <a:solidFill>
                  <a:srgbClr val="000000"/>
                </a:solidFill>
              </a:rPr>
              <a:t>Studienzentren hatten überwiegend </a:t>
            </a:r>
            <a:r>
              <a:rPr lang="de-DE" sz="2000" b="1" dirty="0">
                <a:solidFill>
                  <a:srgbClr val="336699"/>
                </a:solidFill>
              </a:rPr>
              <a:t>wenig Erfahrung</a:t>
            </a:r>
            <a:r>
              <a:rPr lang="de-DE" sz="2000" dirty="0">
                <a:solidFill>
                  <a:srgbClr val="000000"/>
                </a:solidFill>
              </a:rPr>
              <a:t> mit der </a:t>
            </a:r>
            <a:r>
              <a:rPr lang="de-DE" sz="2000" dirty="0" smtClean="0">
                <a:solidFill>
                  <a:srgbClr val="000000"/>
                </a:solidFill>
              </a:rPr>
              <a:t>Methode.</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smtClean="0">
                <a:solidFill>
                  <a:srgbClr val="000000"/>
                </a:solidFill>
              </a:rPr>
              <a:t>111 Untersucher, von </a:t>
            </a:r>
            <a:r>
              <a:rPr lang="de-DE" sz="2000" dirty="0">
                <a:solidFill>
                  <a:srgbClr val="000000"/>
                </a:solidFill>
              </a:rPr>
              <a:t>denen </a:t>
            </a:r>
            <a:r>
              <a:rPr lang="de-DE" sz="2000" b="1" dirty="0">
                <a:solidFill>
                  <a:srgbClr val="336699"/>
                </a:solidFill>
              </a:rPr>
              <a:t>31% nur </a:t>
            </a:r>
            <a:r>
              <a:rPr lang="de-DE" sz="2000" b="1" dirty="0" smtClean="0">
                <a:solidFill>
                  <a:srgbClr val="336699"/>
                </a:solidFill>
              </a:rPr>
              <a:t>1 Prozedur</a:t>
            </a:r>
            <a:r>
              <a:rPr lang="de-DE" sz="2000" dirty="0" smtClean="0">
                <a:solidFill>
                  <a:srgbClr val="000000"/>
                </a:solidFill>
              </a:rPr>
              <a:t> durchführten.</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smtClean="0">
                <a:solidFill>
                  <a:srgbClr val="000000"/>
                </a:solidFill>
              </a:rPr>
              <a:t>Denervierung</a:t>
            </a:r>
            <a:r>
              <a:rPr lang="de-DE" sz="2000" dirty="0" smtClean="0">
                <a:solidFill>
                  <a:srgbClr val="000000"/>
                </a:solidFill>
              </a:rPr>
              <a:t> </a:t>
            </a:r>
            <a:r>
              <a:rPr lang="de-DE" sz="2000" b="1" dirty="0" smtClean="0">
                <a:solidFill>
                  <a:srgbClr val="336699"/>
                </a:solidFill>
              </a:rPr>
              <a:t>nicht gut wirksam in Afroamerikanern</a:t>
            </a:r>
            <a:r>
              <a:rPr lang="de-DE" sz="2000" dirty="0" smtClean="0">
                <a:solidFill>
                  <a:srgbClr val="000000"/>
                </a:solidFill>
              </a:rPr>
              <a:t>, die ca. 25% der Patienten stellten</a:t>
            </a:r>
            <a:endParaRPr lang="de-DE" sz="2000" dirty="0">
              <a:solidFill>
                <a:srgbClr val="000000"/>
              </a:solidFill>
            </a:endParaRPr>
          </a:p>
          <a:p>
            <a:pPr marL="342900" indent="-342900">
              <a:buFont typeface="Arial" panose="020B0604020202020204" pitchFamily="34" charset="0"/>
              <a:buChar char="•"/>
            </a:pPr>
            <a:endParaRPr lang="de-DE" sz="2000" dirty="0" smtClean="0">
              <a:solidFill>
                <a:srgbClr val="000000"/>
              </a:solidFill>
            </a:endParaRPr>
          </a:p>
          <a:p>
            <a:pPr marL="342900" indent="-342900">
              <a:buFont typeface="Arial" panose="020B0604020202020204" pitchFamily="34" charset="0"/>
              <a:buChar char="•"/>
            </a:pPr>
            <a:r>
              <a:rPr lang="de-DE" sz="2000" b="1" dirty="0" smtClean="0">
                <a:solidFill>
                  <a:srgbClr val="336699"/>
                </a:solidFill>
              </a:rPr>
              <a:t>Medikamenten-Änderungen</a:t>
            </a:r>
            <a:r>
              <a:rPr lang="de-DE" sz="2000" dirty="0" smtClean="0">
                <a:solidFill>
                  <a:srgbClr val="000000"/>
                </a:solidFill>
              </a:rPr>
              <a:t> kurz vor und während der Studie: </a:t>
            </a:r>
            <a:r>
              <a:rPr lang="de-DE" sz="2000" dirty="0">
                <a:solidFill>
                  <a:srgbClr val="000000"/>
                </a:solidFill>
              </a:rPr>
              <a:t>Teile der </a:t>
            </a:r>
            <a:r>
              <a:rPr lang="de-DE" sz="2000" dirty="0" smtClean="0">
                <a:solidFill>
                  <a:srgbClr val="000000"/>
                </a:solidFill>
              </a:rPr>
              <a:t>Blutdrucksenkung noch </a:t>
            </a:r>
            <a:r>
              <a:rPr lang="de-DE" sz="2000" dirty="0">
                <a:solidFill>
                  <a:srgbClr val="000000"/>
                </a:solidFill>
              </a:rPr>
              <a:t>durch anhaltende </a:t>
            </a:r>
            <a:r>
              <a:rPr lang="de-DE" sz="2000" dirty="0" smtClean="0">
                <a:solidFill>
                  <a:srgbClr val="000000"/>
                </a:solidFill>
              </a:rPr>
              <a:t>Medikamentenwirkungen bedingt?</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p:txBody>
      </p:sp>
    </p:spTree>
    <p:extLst>
      <p:ext uri="{BB962C8B-B14F-4D97-AF65-F5344CB8AC3E}">
        <p14:creationId xmlns:p14="http://schemas.microsoft.com/office/powerpoint/2010/main" val="23546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bwMode="auto">
          <a:xfrm>
            <a:off x="0" y="0"/>
            <a:ext cx="9144000" cy="1136296"/>
          </a:xfrm>
          <a:prstGeom prst="rect">
            <a:avLst/>
          </a:prstGeom>
          <a:solidFill>
            <a:srgbClr val="00006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2800" b="1" smtClean="0">
              <a:solidFill>
                <a:srgbClr val="000000"/>
              </a:solidFill>
            </a:endParaRPr>
          </a:p>
        </p:txBody>
      </p:sp>
      <p:sp>
        <p:nvSpPr>
          <p:cNvPr id="6" name="Textfeld 5"/>
          <p:cNvSpPr txBox="1"/>
          <p:nvPr/>
        </p:nvSpPr>
        <p:spPr>
          <a:xfrm>
            <a:off x="1320624" y="403934"/>
            <a:ext cx="8156362" cy="553998"/>
          </a:xfrm>
          <a:prstGeom prst="rect">
            <a:avLst/>
          </a:prstGeom>
          <a:noFill/>
        </p:spPr>
        <p:txBody>
          <a:bodyPr wrap="square" rtlCol="0">
            <a:spAutoFit/>
          </a:bodyPr>
          <a:lstStyle/>
          <a:p>
            <a:pPr algn="ctr" fontAlgn="base">
              <a:spcBef>
                <a:spcPct val="0"/>
              </a:spcBef>
              <a:spcAft>
                <a:spcPct val="0"/>
              </a:spcAft>
            </a:pPr>
            <a:r>
              <a:rPr lang="de-DE" sz="3000" b="1" dirty="0" smtClean="0">
                <a:solidFill>
                  <a:srgbClr val="FFFFFF"/>
                </a:solidFill>
                <a:effectLst>
                  <a:outerShdw blurRad="38100" dist="38100" dir="2700000" algn="tl">
                    <a:srgbClr val="000000">
                      <a:alpha val="43137"/>
                    </a:srgbClr>
                  </a:outerShdw>
                </a:effectLst>
                <a:latin typeface="Calibri" panose="020F0502020204030204" pitchFamily="34" charset="0"/>
              </a:rPr>
              <a:t>Norwegische Studie zur renalen </a:t>
            </a:r>
            <a:r>
              <a:rPr lang="de-DE" sz="3000" b="1" dirty="0" err="1" smtClean="0">
                <a:solidFill>
                  <a:srgbClr val="FFFFFF"/>
                </a:solidFill>
                <a:effectLst>
                  <a:outerShdw blurRad="38100" dist="38100" dir="2700000" algn="tl">
                    <a:srgbClr val="000000">
                      <a:alpha val="43137"/>
                    </a:srgbClr>
                  </a:outerShdw>
                </a:effectLst>
                <a:latin typeface="Calibri" panose="020F0502020204030204" pitchFamily="34" charset="0"/>
              </a:rPr>
              <a:t>Denervierung</a:t>
            </a:r>
            <a:endParaRPr lang="de-DE" sz="3000" b="1"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3" name="Textfeld 2"/>
          <p:cNvSpPr txBox="1"/>
          <p:nvPr/>
        </p:nvSpPr>
        <p:spPr>
          <a:xfrm>
            <a:off x="609600" y="1571625"/>
            <a:ext cx="8205788" cy="738664"/>
          </a:xfrm>
          <a:prstGeom prst="rect">
            <a:avLst/>
          </a:prstGeom>
          <a:solidFill>
            <a:schemeClr val="accent1"/>
          </a:solidFill>
          <a:effectLst>
            <a:outerShdw blurRad="50800" dist="38100" dir="8100000" algn="tr" rotWithShape="0">
              <a:prstClr val="black">
                <a:alpha val="40000"/>
              </a:prstClr>
            </a:outerShdw>
          </a:effectLst>
        </p:spPr>
        <p:txBody>
          <a:bodyPr wrap="square" rtlCol="0">
            <a:spAutoFit/>
          </a:bodyPr>
          <a:lstStyle/>
          <a:p>
            <a:pPr algn="ctr"/>
            <a:r>
              <a:rPr lang="de-DE" sz="2400" b="1" dirty="0" smtClean="0">
                <a:latin typeface="Calibri" panose="020F0502020204030204" pitchFamily="34" charset="0"/>
              </a:rPr>
              <a:t>65 Patienten mit „Therapie-refraktärer Hypertonie“ </a:t>
            </a:r>
          </a:p>
          <a:p>
            <a:pPr algn="ctr"/>
            <a:r>
              <a:rPr lang="de-DE" dirty="0" smtClean="0">
                <a:latin typeface="Calibri" panose="020F0502020204030204" pitchFamily="34" charset="0"/>
              </a:rPr>
              <a:t>(RR &gt; 140 systolisch trotz 3 Medikamente in max. tolerierter Dosis incl. Diuretikum)</a:t>
            </a:r>
            <a:endParaRPr lang="de-DE" dirty="0">
              <a:latin typeface="Calibri" panose="020F0502020204030204" pitchFamily="34" charset="0"/>
            </a:endParaRPr>
          </a:p>
        </p:txBody>
      </p:sp>
      <p:sp>
        <p:nvSpPr>
          <p:cNvPr id="20" name="Textfeld 19"/>
          <p:cNvSpPr txBox="1"/>
          <p:nvPr/>
        </p:nvSpPr>
        <p:spPr>
          <a:xfrm>
            <a:off x="1892439" y="6226946"/>
            <a:ext cx="5200463" cy="400110"/>
          </a:xfrm>
          <a:prstGeom prst="rect">
            <a:avLst/>
          </a:prstGeom>
          <a:noFill/>
        </p:spPr>
        <p:txBody>
          <a:bodyPr wrap="none" rtlCol="0">
            <a:spAutoFit/>
          </a:bodyPr>
          <a:lstStyle/>
          <a:p>
            <a:r>
              <a:rPr lang="de-DE" sz="2000" i="1" dirty="0" smtClean="0"/>
              <a:t>Studie aus ethischen Gründen abgebrochen</a:t>
            </a:r>
            <a:endParaRPr lang="de-DE" sz="2000" i="1" dirty="0"/>
          </a:p>
        </p:txBody>
      </p:sp>
      <p:grpSp>
        <p:nvGrpSpPr>
          <p:cNvPr id="52" name="Gruppieren 51"/>
          <p:cNvGrpSpPr/>
          <p:nvPr/>
        </p:nvGrpSpPr>
        <p:grpSpPr>
          <a:xfrm>
            <a:off x="2971801" y="2310289"/>
            <a:ext cx="5843588" cy="831889"/>
            <a:chOff x="2971801" y="2310289"/>
            <a:chExt cx="5843588" cy="831889"/>
          </a:xfrm>
        </p:grpSpPr>
        <p:sp>
          <p:nvSpPr>
            <p:cNvPr id="8" name="Textfeld 7"/>
            <p:cNvSpPr txBox="1"/>
            <p:nvPr/>
          </p:nvSpPr>
          <p:spPr>
            <a:xfrm>
              <a:off x="2971801" y="2680513"/>
              <a:ext cx="5843588" cy="461665"/>
            </a:xfrm>
            <a:prstGeom prst="rect">
              <a:avLst/>
            </a:prstGeom>
            <a:solidFill>
              <a:schemeClr val="bg1">
                <a:lumMod val="95000"/>
              </a:schemeClr>
            </a:solidFill>
            <a:effectLst>
              <a:outerShdw blurRad="50800" dist="38100" dir="8100000" algn="tr" rotWithShape="0">
                <a:prstClr val="black">
                  <a:alpha val="40000"/>
                </a:prstClr>
              </a:outerShdw>
            </a:effectLst>
          </p:spPr>
          <p:txBody>
            <a:bodyPr wrap="square" rtlCol="0">
              <a:spAutoFit/>
            </a:bodyPr>
            <a:lstStyle/>
            <a:p>
              <a:pPr algn="ctr"/>
              <a:r>
                <a:rPr lang="de-DE" sz="2400" b="1" dirty="0" smtClean="0">
                  <a:latin typeface="Calibri" panose="020F0502020204030204" pitchFamily="34" charset="0"/>
                </a:rPr>
                <a:t>26 sekundäre oder zweifelhafte Hypertonie</a:t>
              </a:r>
              <a:endParaRPr lang="de-DE" sz="2400" b="1" dirty="0">
                <a:latin typeface="Calibri" panose="020F0502020204030204" pitchFamily="34" charset="0"/>
              </a:endParaRPr>
            </a:p>
          </p:txBody>
        </p:sp>
        <p:cxnSp>
          <p:nvCxnSpPr>
            <p:cNvPr id="36" name="Gewinkelte Verbindung 35"/>
            <p:cNvCxnSpPr>
              <a:stCxn id="3" idx="2"/>
              <a:endCxn id="8" idx="1"/>
            </p:cNvCxnSpPr>
            <p:nvPr/>
          </p:nvCxnSpPr>
          <p:spPr bwMode="auto">
            <a:xfrm rot="5400000">
              <a:off x="3541620" y="1740471"/>
              <a:ext cx="601057" cy="1740693"/>
            </a:xfrm>
            <a:prstGeom prst="bentConnector4">
              <a:avLst>
                <a:gd name="adj1" fmla="val 30798"/>
                <a:gd name="adj2" fmla="val 191200"/>
              </a:avLst>
            </a:prstGeom>
            <a:solidFill>
              <a:schemeClr val="accent1"/>
            </a:solidFill>
            <a:ln w="28575" cap="flat" cmpd="sng" algn="ctr">
              <a:solidFill>
                <a:schemeClr val="accent1">
                  <a:lumMod val="90000"/>
                </a:schemeClr>
              </a:solidFill>
              <a:prstDash val="solid"/>
              <a:round/>
              <a:headEnd type="none" w="med" len="med"/>
              <a:tailEnd type="triangle"/>
            </a:ln>
            <a:effectLst>
              <a:outerShdw dist="35921" dir="2700000" algn="ctr" rotWithShape="0">
                <a:schemeClr val="bg2"/>
              </a:outerShdw>
            </a:effectLst>
            <a:extLst/>
          </p:spPr>
        </p:cxnSp>
      </p:grpSp>
      <p:grpSp>
        <p:nvGrpSpPr>
          <p:cNvPr id="53" name="Gruppieren 52"/>
          <p:cNvGrpSpPr/>
          <p:nvPr/>
        </p:nvGrpSpPr>
        <p:grpSpPr>
          <a:xfrm>
            <a:off x="1384300" y="2911346"/>
            <a:ext cx="7412034" cy="1303172"/>
            <a:chOff x="1384300" y="2911346"/>
            <a:chExt cx="7412034" cy="1303172"/>
          </a:xfrm>
        </p:grpSpPr>
        <p:sp>
          <p:nvSpPr>
            <p:cNvPr id="9" name="Textfeld 8"/>
            <p:cNvSpPr txBox="1"/>
            <p:nvPr/>
          </p:nvSpPr>
          <p:spPr>
            <a:xfrm>
              <a:off x="2952746" y="3475854"/>
              <a:ext cx="5843588" cy="738664"/>
            </a:xfrm>
            <a:prstGeom prst="rect">
              <a:avLst/>
            </a:prstGeom>
            <a:solidFill>
              <a:schemeClr val="bg1">
                <a:lumMod val="95000"/>
              </a:schemeClr>
            </a:solidFill>
            <a:effectLst>
              <a:outerShdw blurRad="50800" dist="38100" dir="8100000" algn="tr" rotWithShape="0">
                <a:prstClr val="black">
                  <a:alpha val="40000"/>
                </a:prstClr>
              </a:outerShdw>
            </a:effectLst>
          </p:spPr>
          <p:txBody>
            <a:bodyPr wrap="square" rtlCol="0">
              <a:spAutoFit/>
            </a:bodyPr>
            <a:lstStyle/>
            <a:p>
              <a:pPr algn="ctr"/>
              <a:r>
                <a:rPr lang="de-DE" sz="2400" b="1" dirty="0" smtClean="0">
                  <a:latin typeface="Calibri" panose="020F0502020204030204" pitchFamily="34" charset="0"/>
                </a:rPr>
                <a:t>20 Adhärenz- (Compliance) Problem</a:t>
              </a:r>
            </a:p>
            <a:p>
              <a:pPr algn="ctr"/>
              <a:r>
                <a:rPr lang="de-DE" dirty="0" smtClean="0">
                  <a:latin typeface="Calibri" panose="020F0502020204030204" pitchFamily="34" charset="0"/>
                </a:rPr>
                <a:t>Normaler RR nach überwachter Einnahme</a:t>
              </a:r>
              <a:endParaRPr lang="de-DE" dirty="0">
                <a:latin typeface="Calibri" panose="020F0502020204030204" pitchFamily="34" charset="0"/>
              </a:endParaRPr>
            </a:p>
          </p:txBody>
        </p:sp>
        <p:cxnSp>
          <p:nvCxnSpPr>
            <p:cNvPr id="39" name="Gewinkelte Verbindung 38"/>
            <p:cNvCxnSpPr>
              <a:endCxn id="9" idx="1"/>
            </p:cNvCxnSpPr>
            <p:nvPr/>
          </p:nvCxnSpPr>
          <p:spPr bwMode="auto">
            <a:xfrm>
              <a:off x="1384300" y="2911346"/>
              <a:ext cx="1568446" cy="933840"/>
            </a:xfrm>
            <a:prstGeom prst="bentConnector3">
              <a:avLst>
                <a:gd name="adj1" fmla="val -155"/>
              </a:avLst>
            </a:prstGeom>
            <a:solidFill>
              <a:schemeClr val="accent1"/>
            </a:solidFill>
            <a:ln w="28575" cap="flat" cmpd="sng" algn="ctr">
              <a:solidFill>
                <a:schemeClr val="accent1">
                  <a:lumMod val="90000"/>
                </a:schemeClr>
              </a:solidFill>
              <a:prstDash val="solid"/>
              <a:round/>
              <a:headEnd type="none" w="med" len="med"/>
              <a:tailEnd type="triangle"/>
            </a:ln>
            <a:effectLst>
              <a:outerShdw dist="35921" dir="2700000" algn="ctr" rotWithShape="0">
                <a:schemeClr val="bg2"/>
              </a:outerShdw>
            </a:effectLst>
            <a:extLst/>
          </p:spPr>
        </p:cxnSp>
      </p:grpSp>
      <p:grpSp>
        <p:nvGrpSpPr>
          <p:cNvPr id="54" name="Gruppieren 53"/>
          <p:cNvGrpSpPr/>
          <p:nvPr/>
        </p:nvGrpSpPr>
        <p:grpSpPr>
          <a:xfrm>
            <a:off x="609600" y="3845186"/>
            <a:ext cx="3746500" cy="2215810"/>
            <a:chOff x="609600" y="3845186"/>
            <a:chExt cx="3746500" cy="2215810"/>
          </a:xfrm>
        </p:grpSpPr>
        <p:sp>
          <p:nvSpPr>
            <p:cNvPr id="17" name="Textfeld 16"/>
            <p:cNvSpPr txBox="1"/>
            <p:nvPr/>
          </p:nvSpPr>
          <p:spPr>
            <a:xfrm>
              <a:off x="609600" y="4953000"/>
              <a:ext cx="3746500" cy="1107996"/>
            </a:xfrm>
            <a:prstGeom prst="rect">
              <a:avLst/>
            </a:prstGeom>
            <a:solidFill>
              <a:srgbClr val="FFCCCC"/>
            </a:solidFill>
            <a:effectLst>
              <a:outerShdw blurRad="50800" dist="38100" dir="8100000" algn="tr" rotWithShape="0">
                <a:prstClr val="black">
                  <a:alpha val="40000"/>
                </a:prstClr>
              </a:outerShdw>
            </a:effectLst>
          </p:spPr>
          <p:txBody>
            <a:bodyPr wrap="square" rtlCol="0">
              <a:spAutoFit/>
            </a:bodyPr>
            <a:lstStyle>
              <a:defPPr>
                <a:defRPr lang="de-DE"/>
              </a:defPPr>
              <a:lvl1pPr algn="ctr">
                <a:defRPr sz="2400" b="1">
                  <a:latin typeface="Calibri" panose="020F0502020204030204" pitchFamily="34" charset="0"/>
                </a:defRPr>
              </a:lvl1pPr>
            </a:lstStyle>
            <a:p>
              <a:r>
                <a:rPr lang="de-DE" dirty="0" smtClean="0"/>
                <a:t>9 Pat. renale </a:t>
              </a:r>
              <a:r>
                <a:rPr lang="de-DE" dirty="0" err="1" smtClean="0"/>
                <a:t>Denervierung</a:t>
              </a:r>
              <a:r>
                <a:rPr lang="de-DE" dirty="0" smtClean="0"/>
                <a:t>:</a:t>
              </a:r>
              <a:endParaRPr lang="de-DE" dirty="0"/>
            </a:p>
            <a:p>
              <a:r>
                <a:rPr lang="de-DE" dirty="0"/>
                <a:t>RR 156/91 </a:t>
              </a:r>
              <a:r>
                <a:rPr lang="de-DE" dirty="0">
                  <a:sym typeface="Wingdings" panose="05000000000000000000" pitchFamily="2" charset="2"/>
                </a:rPr>
                <a:t> </a:t>
              </a:r>
              <a:r>
                <a:rPr lang="de-DE" dirty="0" smtClean="0"/>
                <a:t>148/89</a:t>
              </a:r>
            </a:p>
            <a:p>
              <a:r>
                <a:rPr lang="de-DE" sz="1800" b="0" dirty="0" smtClean="0"/>
                <a:t>                Initial        6 Monate</a:t>
              </a:r>
              <a:endParaRPr lang="de-DE" sz="1800" b="0" dirty="0"/>
            </a:p>
          </p:txBody>
        </p:sp>
        <p:cxnSp>
          <p:nvCxnSpPr>
            <p:cNvPr id="44" name="Gewinkelte Verbindung 43"/>
            <p:cNvCxnSpPr>
              <a:endCxn id="17" idx="0"/>
            </p:cNvCxnSpPr>
            <p:nvPr/>
          </p:nvCxnSpPr>
          <p:spPr bwMode="auto">
            <a:xfrm rot="16200000" flipH="1">
              <a:off x="1379668" y="3849818"/>
              <a:ext cx="1107814" cy="1098550"/>
            </a:xfrm>
            <a:prstGeom prst="bentConnector3">
              <a:avLst>
                <a:gd name="adj1" fmla="val 62408"/>
              </a:avLst>
            </a:prstGeom>
            <a:solidFill>
              <a:schemeClr val="accent1"/>
            </a:solidFill>
            <a:ln w="28575" cap="flat" cmpd="sng" algn="ctr">
              <a:solidFill>
                <a:schemeClr val="accent1">
                  <a:lumMod val="90000"/>
                </a:schemeClr>
              </a:solidFill>
              <a:prstDash val="solid"/>
              <a:round/>
              <a:headEnd type="none" w="med" len="med"/>
              <a:tailEnd type="triangle"/>
            </a:ln>
            <a:effectLst>
              <a:outerShdw dist="35921" dir="2700000" algn="ctr" rotWithShape="0">
                <a:schemeClr val="bg2"/>
              </a:outerShdw>
            </a:effectLst>
            <a:extLst/>
          </p:spPr>
        </p:cxnSp>
      </p:grpSp>
      <p:grpSp>
        <p:nvGrpSpPr>
          <p:cNvPr id="55" name="Gruppieren 54"/>
          <p:cNvGrpSpPr/>
          <p:nvPr/>
        </p:nvGrpSpPr>
        <p:grpSpPr>
          <a:xfrm>
            <a:off x="2482850" y="4536141"/>
            <a:ext cx="6313484" cy="1524855"/>
            <a:chOff x="2482850" y="4536141"/>
            <a:chExt cx="6313484" cy="1524855"/>
          </a:xfrm>
        </p:grpSpPr>
        <p:sp>
          <p:nvSpPr>
            <p:cNvPr id="19" name="Textfeld 18"/>
            <p:cNvSpPr txBox="1"/>
            <p:nvPr/>
          </p:nvSpPr>
          <p:spPr>
            <a:xfrm>
              <a:off x="4600577" y="4953000"/>
              <a:ext cx="4195757" cy="1107996"/>
            </a:xfrm>
            <a:prstGeom prst="rect">
              <a:avLst/>
            </a:prstGeom>
            <a:solidFill>
              <a:srgbClr val="DAF2E1"/>
            </a:solidFill>
            <a:effectLst>
              <a:outerShdw blurRad="50800" dist="38100" dir="8100000" algn="tr" rotWithShape="0">
                <a:prstClr val="black">
                  <a:alpha val="40000"/>
                </a:prstClr>
              </a:outerShdw>
            </a:effectLst>
          </p:spPr>
          <p:txBody>
            <a:bodyPr wrap="square" rtlCol="0">
              <a:spAutoFit/>
            </a:bodyPr>
            <a:lstStyle>
              <a:defPPr>
                <a:defRPr lang="de-DE"/>
              </a:defPPr>
              <a:lvl1pPr algn="ctr">
                <a:defRPr sz="2400" b="1">
                  <a:latin typeface="Calibri" panose="020F0502020204030204" pitchFamily="34" charset="0"/>
                </a:defRPr>
              </a:lvl1pPr>
            </a:lstStyle>
            <a:p>
              <a:r>
                <a:rPr lang="de-DE" dirty="0" smtClean="0"/>
                <a:t>10 Pat. optimierte Medikation:</a:t>
              </a:r>
              <a:endParaRPr lang="de-DE" dirty="0"/>
            </a:p>
            <a:p>
              <a:r>
                <a:rPr lang="de-DE" dirty="0"/>
                <a:t>RR </a:t>
              </a:r>
              <a:r>
                <a:rPr lang="de-DE" dirty="0" smtClean="0"/>
                <a:t>160/88 </a:t>
              </a:r>
              <a:r>
                <a:rPr lang="de-DE" dirty="0">
                  <a:sym typeface="Wingdings" panose="05000000000000000000" pitchFamily="2" charset="2"/>
                </a:rPr>
                <a:t> </a:t>
              </a:r>
              <a:r>
                <a:rPr lang="de-DE" dirty="0" smtClean="0"/>
                <a:t>132/77</a:t>
              </a:r>
            </a:p>
            <a:p>
              <a:r>
                <a:rPr lang="de-DE" sz="1800" b="0" dirty="0" smtClean="0"/>
                <a:t>                Initial        6 Monate</a:t>
              </a:r>
              <a:endParaRPr lang="de-DE" sz="1800" b="0" dirty="0"/>
            </a:p>
          </p:txBody>
        </p:sp>
        <p:cxnSp>
          <p:nvCxnSpPr>
            <p:cNvPr id="48" name="Gewinkelte Verbindung 47"/>
            <p:cNvCxnSpPr>
              <a:endCxn id="19" idx="0"/>
            </p:cNvCxnSpPr>
            <p:nvPr/>
          </p:nvCxnSpPr>
          <p:spPr bwMode="auto">
            <a:xfrm>
              <a:off x="2482850" y="4536141"/>
              <a:ext cx="4215606" cy="416859"/>
            </a:xfrm>
            <a:prstGeom prst="bentConnector2">
              <a:avLst/>
            </a:prstGeom>
            <a:solidFill>
              <a:schemeClr val="accent1"/>
            </a:solidFill>
            <a:ln w="28575" cap="flat" cmpd="sng" algn="ctr">
              <a:solidFill>
                <a:schemeClr val="accent1">
                  <a:lumMod val="90000"/>
                </a:schemeClr>
              </a:solidFill>
              <a:prstDash val="solid"/>
              <a:round/>
              <a:headEnd type="none" w="med" len="med"/>
              <a:tailEnd type="triangle"/>
            </a:ln>
            <a:effectLst>
              <a:outerShdw dist="35921" dir="2700000" algn="ctr" rotWithShape="0">
                <a:schemeClr val="bg2"/>
              </a:outerShdw>
            </a:effectLst>
            <a:extLst/>
          </p:spPr>
        </p:cxnSp>
      </p:grpSp>
      <p:sp>
        <p:nvSpPr>
          <p:cNvPr id="49" name="Textfeld 48"/>
          <p:cNvSpPr txBox="1"/>
          <p:nvPr/>
        </p:nvSpPr>
        <p:spPr>
          <a:xfrm>
            <a:off x="3448054" y="-13445"/>
            <a:ext cx="5695946" cy="307777"/>
          </a:xfrm>
          <a:prstGeom prst="rect">
            <a:avLst/>
          </a:prstGeom>
          <a:noFill/>
        </p:spPr>
        <p:txBody>
          <a:bodyPr wrap="square" rtlCol="0">
            <a:spAutoFit/>
          </a:bodyPr>
          <a:lstStyle/>
          <a:p>
            <a:pPr algn="r"/>
            <a:r>
              <a:rPr lang="da-DK" sz="1400" dirty="0">
                <a:solidFill>
                  <a:schemeClr val="bg1"/>
                </a:solidFill>
              </a:rPr>
              <a:t>Fadl Elmula FE et al, Hypertension. 2014; 63: 991-9</a:t>
            </a:r>
            <a:endParaRPr lang="de-DE" sz="1400" dirty="0">
              <a:solidFill>
                <a:schemeClr val="bg1"/>
              </a:solidFill>
            </a:endParaRPr>
          </a:p>
        </p:txBody>
      </p:sp>
      <p:pic>
        <p:nvPicPr>
          <p:cNvPr id="60421" name="Picture 5" descr="http://in-norwegen.de.dedi1690.your-server.de/wp-content/uploads/2008/11/norwegenflagg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30" y="128662"/>
            <a:ext cx="1489166" cy="87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9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up)">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up)">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up)">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bwMode="auto">
          <a:xfrm>
            <a:off x="0" y="0"/>
            <a:ext cx="9144000" cy="1136296"/>
          </a:xfrm>
          <a:prstGeom prst="rect">
            <a:avLst/>
          </a:prstGeom>
          <a:solidFill>
            <a:srgbClr val="00006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2800" b="1" smtClean="0">
              <a:solidFill>
                <a:srgbClr val="000000"/>
              </a:solidFill>
            </a:endParaRPr>
          </a:p>
        </p:txBody>
      </p:sp>
      <p:sp>
        <p:nvSpPr>
          <p:cNvPr id="6" name="Textfeld 5"/>
          <p:cNvSpPr txBox="1"/>
          <p:nvPr/>
        </p:nvSpPr>
        <p:spPr>
          <a:xfrm>
            <a:off x="-19855" y="381467"/>
            <a:ext cx="9163855" cy="523220"/>
          </a:xfrm>
          <a:prstGeom prst="rect">
            <a:avLst/>
          </a:prstGeom>
          <a:noFill/>
        </p:spPr>
        <p:txBody>
          <a:bodyPr wrap="square" rtlCol="0">
            <a:spAutoFit/>
          </a:bodyPr>
          <a:lstStyle/>
          <a:p>
            <a:pPr algn="ctr" fontAlgn="base">
              <a:spcBef>
                <a:spcPct val="0"/>
              </a:spcBef>
              <a:spcAft>
                <a:spcPct val="0"/>
              </a:spcAft>
            </a:pPr>
            <a:r>
              <a:rPr lang="de-DE" sz="2800" b="1" dirty="0">
                <a:solidFill>
                  <a:srgbClr val="FFFFFF"/>
                </a:solidFill>
                <a:effectLst>
                  <a:outerShdw blurRad="38100" dist="38100" dir="2700000" algn="tl">
                    <a:srgbClr val="000000">
                      <a:alpha val="43137"/>
                    </a:srgbClr>
                  </a:outerShdw>
                </a:effectLst>
                <a:latin typeface="Calibri" panose="020F0502020204030204" pitchFamily="34" charset="0"/>
              </a:rPr>
              <a:t>DENERHTN </a:t>
            </a:r>
            <a:r>
              <a:rPr lang="de-DE" sz="2800" b="1" dirty="0" smtClean="0">
                <a:solidFill>
                  <a:srgbClr val="FFFFFF"/>
                </a:solidFill>
                <a:effectLst>
                  <a:outerShdw blurRad="38100" dist="38100" dir="2700000" algn="tl">
                    <a:srgbClr val="000000">
                      <a:alpha val="43137"/>
                    </a:srgbClr>
                  </a:outerShdw>
                </a:effectLst>
                <a:latin typeface="Calibri" panose="020F0502020204030204" pitchFamily="34" charset="0"/>
              </a:rPr>
              <a:t>–  renale </a:t>
            </a:r>
            <a:r>
              <a:rPr lang="de-DE" sz="2800" b="1" dirty="0" err="1" smtClean="0">
                <a:solidFill>
                  <a:srgbClr val="FFFFFF"/>
                </a:solidFill>
                <a:effectLst>
                  <a:outerShdw blurRad="38100" dist="38100" dir="2700000" algn="tl">
                    <a:srgbClr val="000000">
                      <a:alpha val="43137"/>
                    </a:srgbClr>
                  </a:outerShdw>
                </a:effectLst>
                <a:latin typeface="Calibri" panose="020F0502020204030204" pitchFamily="34" charset="0"/>
              </a:rPr>
              <a:t>Denervierung</a:t>
            </a:r>
            <a:r>
              <a:rPr lang="de-DE" sz="2800" b="1"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de-DE" sz="2800" b="1" dirty="0">
                <a:solidFill>
                  <a:srgbClr val="FFFFFF"/>
                </a:solidFill>
                <a:effectLst>
                  <a:outerShdw blurRad="38100" dist="38100" dir="2700000" algn="tl">
                    <a:srgbClr val="000000">
                      <a:alpha val="43137"/>
                    </a:srgbClr>
                  </a:outerShdw>
                </a:effectLst>
                <a:latin typeface="Calibri" panose="020F0502020204030204" pitchFamily="34" charset="0"/>
              </a:rPr>
              <a:t>in Europa</a:t>
            </a:r>
          </a:p>
        </p:txBody>
      </p:sp>
      <p:sp>
        <p:nvSpPr>
          <p:cNvPr id="2" name="Rechteck 1"/>
          <p:cNvSpPr/>
          <p:nvPr/>
        </p:nvSpPr>
        <p:spPr>
          <a:xfrm>
            <a:off x="457350" y="1449093"/>
            <a:ext cx="8404262" cy="1169551"/>
          </a:xfrm>
          <a:prstGeom prst="rect">
            <a:avLst/>
          </a:prstGeom>
        </p:spPr>
        <p:txBody>
          <a:bodyPr wrap="square">
            <a:spAutoFit/>
          </a:bodyPr>
          <a:lstStyle/>
          <a:p>
            <a:pPr marL="342900" indent="-342900">
              <a:spcAft>
                <a:spcPts val="600"/>
              </a:spcAft>
              <a:buFont typeface="Arial" panose="020B0604020202020204" pitchFamily="34" charset="0"/>
              <a:buChar char="•"/>
            </a:pPr>
            <a:r>
              <a:rPr lang="de-DE" sz="2000" b="1" dirty="0" smtClean="0">
                <a:solidFill>
                  <a:srgbClr val="000000"/>
                </a:solidFill>
              </a:rPr>
              <a:t>1416 Patienten mit „therapierefraktärer Hypertonie“</a:t>
            </a:r>
          </a:p>
          <a:p>
            <a:pPr marL="342900" indent="-342900">
              <a:spcAft>
                <a:spcPts val="600"/>
              </a:spcAft>
              <a:buFont typeface="Arial" panose="020B0604020202020204" pitchFamily="34" charset="0"/>
              <a:buChar char="•"/>
            </a:pPr>
            <a:r>
              <a:rPr lang="de-DE" sz="2000" b="1" dirty="0" smtClean="0">
                <a:solidFill>
                  <a:srgbClr val="000000"/>
                </a:solidFill>
              </a:rPr>
              <a:t>1207 ausgeschlossen; 709 mit </a:t>
            </a:r>
            <a:r>
              <a:rPr lang="de-DE" sz="2000" b="1" dirty="0" err="1" smtClean="0">
                <a:solidFill>
                  <a:srgbClr val="000000"/>
                </a:solidFill>
              </a:rPr>
              <a:t>sek.</a:t>
            </a:r>
            <a:r>
              <a:rPr lang="de-DE" sz="2000" b="1" dirty="0" smtClean="0">
                <a:solidFill>
                  <a:srgbClr val="000000"/>
                </a:solidFill>
              </a:rPr>
              <a:t> Hypertonie,</a:t>
            </a:r>
            <a:r>
              <a:rPr lang="de-DE" sz="2000" dirty="0" smtClean="0">
                <a:solidFill>
                  <a:srgbClr val="000000"/>
                </a:solidFill>
              </a:rPr>
              <a:t> </a:t>
            </a:r>
            <a:r>
              <a:rPr lang="de-DE" sz="1600" dirty="0" smtClean="0">
                <a:solidFill>
                  <a:srgbClr val="000000"/>
                </a:solidFill>
              </a:rPr>
              <a:t>Rest andere Gründe</a:t>
            </a:r>
            <a:endParaRPr lang="de-DE" sz="1200" dirty="0" smtClean="0">
              <a:solidFill>
                <a:srgbClr val="000000"/>
              </a:solidFill>
            </a:endParaRPr>
          </a:p>
          <a:p>
            <a:pPr marL="342900" indent="-342900">
              <a:spcAft>
                <a:spcPts val="600"/>
              </a:spcAft>
              <a:buFont typeface="Arial" panose="020B0604020202020204" pitchFamily="34" charset="0"/>
              <a:buChar char="•"/>
            </a:pPr>
            <a:r>
              <a:rPr lang="de-DE" sz="2000" b="1" dirty="0" smtClean="0">
                <a:solidFill>
                  <a:srgbClr val="000000"/>
                </a:solidFill>
              </a:rPr>
              <a:t>53 renal </a:t>
            </a:r>
            <a:r>
              <a:rPr lang="de-DE" sz="2000" b="1" dirty="0" err="1" smtClean="0">
                <a:solidFill>
                  <a:srgbClr val="000000"/>
                </a:solidFill>
              </a:rPr>
              <a:t>denerviert</a:t>
            </a:r>
            <a:r>
              <a:rPr lang="de-DE" sz="2000" b="1" dirty="0" smtClean="0">
                <a:solidFill>
                  <a:srgbClr val="000000"/>
                </a:solidFill>
              </a:rPr>
              <a:t>, 53 Kontrollen</a:t>
            </a:r>
            <a:endParaRPr lang="de-DE" sz="2400" b="1" dirty="0" smtClean="0">
              <a:solidFill>
                <a:srgbClr val="000000"/>
              </a:solidFill>
            </a:endParaRPr>
          </a:p>
        </p:txBody>
      </p:sp>
      <p:sp>
        <p:nvSpPr>
          <p:cNvPr id="3" name="Rechteck 2"/>
          <p:cNvSpPr/>
          <p:nvPr/>
        </p:nvSpPr>
        <p:spPr>
          <a:xfrm>
            <a:off x="6978641" y="40403"/>
            <a:ext cx="2185214" cy="307777"/>
          </a:xfrm>
          <a:prstGeom prst="rect">
            <a:avLst/>
          </a:prstGeom>
        </p:spPr>
        <p:txBody>
          <a:bodyPr wrap="none">
            <a:spAutoFit/>
          </a:bodyPr>
          <a:lstStyle/>
          <a:p>
            <a:pPr algn="r"/>
            <a:r>
              <a:rPr lang="de-DE" sz="1400" dirty="0">
                <a:solidFill>
                  <a:schemeClr val="bg1"/>
                </a:solidFill>
                <a:latin typeface="Arial" panose="020B0604020202020204" pitchFamily="34" charset="0"/>
              </a:rPr>
              <a:t>Azizi et al., Lancet. 2015 </a:t>
            </a:r>
            <a:endParaRPr lang="de-DE" sz="1400" dirty="0">
              <a:solidFill>
                <a:schemeClr val="bg1"/>
              </a:solidFill>
            </a:endParaRPr>
          </a:p>
        </p:txBody>
      </p:sp>
      <p:grpSp>
        <p:nvGrpSpPr>
          <p:cNvPr id="4" name="Gruppieren 3"/>
          <p:cNvGrpSpPr/>
          <p:nvPr/>
        </p:nvGrpSpPr>
        <p:grpSpPr>
          <a:xfrm>
            <a:off x="457350" y="2860563"/>
            <a:ext cx="8296685" cy="3782284"/>
            <a:chOff x="457350" y="2860563"/>
            <a:chExt cx="8296685" cy="3782284"/>
          </a:xfrm>
        </p:grpSpPr>
        <p:pic>
          <p:nvPicPr>
            <p:cNvPr id="5" name="Grafik 4"/>
            <p:cNvPicPr>
              <a:picLocks noChangeAspect="1"/>
            </p:cNvPicPr>
            <p:nvPr/>
          </p:nvPicPr>
          <p:blipFill>
            <a:blip r:embed="rId2"/>
            <a:stretch>
              <a:fillRect/>
            </a:stretch>
          </p:blipFill>
          <p:spPr>
            <a:xfrm>
              <a:off x="663507" y="3045229"/>
              <a:ext cx="8090528" cy="3597618"/>
            </a:xfrm>
            <a:prstGeom prst="rect">
              <a:avLst/>
            </a:prstGeom>
          </p:spPr>
        </p:pic>
        <p:sp>
          <p:nvSpPr>
            <p:cNvPr id="8" name="Textfeld 7"/>
            <p:cNvSpPr txBox="1"/>
            <p:nvPr/>
          </p:nvSpPr>
          <p:spPr>
            <a:xfrm>
              <a:off x="457350" y="2860563"/>
              <a:ext cx="2505814" cy="369332"/>
            </a:xfrm>
            <a:prstGeom prst="rect">
              <a:avLst/>
            </a:prstGeom>
            <a:solidFill>
              <a:schemeClr val="accent1">
                <a:lumMod val="50000"/>
              </a:schemeClr>
            </a:solidFill>
            <a:effectLst>
              <a:outerShdw blurRad="50800" dist="38100" dir="8100000" algn="tr" rotWithShape="0">
                <a:prstClr val="black">
                  <a:alpha val="40000"/>
                </a:prstClr>
              </a:outerShdw>
            </a:effectLst>
          </p:spPr>
          <p:txBody>
            <a:bodyPr wrap="none" rtlCol="0">
              <a:spAutoFit/>
            </a:bodyPr>
            <a:lstStyle/>
            <a:p>
              <a:r>
                <a:rPr lang="de-DE" b="1" dirty="0" smtClean="0">
                  <a:solidFill>
                    <a:schemeClr val="bg1"/>
                  </a:solidFill>
                  <a:effectLst>
                    <a:outerShdw blurRad="38100" dist="38100" dir="2700000" algn="tl">
                      <a:srgbClr val="000000">
                        <a:alpha val="43137"/>
                      </a:srgbClr>
                    </a:outerShdw>
                  </a:effectLst>
                </a:rPr>
                <a:t>Häuslicher Blutdruck</a:t>
              </a:r>
              <a:endParaRPr lang="de-DE" b="1" dirty="0">
                <a:solidFill>
                  <a:schemeClr val="bg1"/>
                </a:solidFill>
                <a:effectLst>
                  <a:outerShdw blurRad="38100" dist="38100" dir="2700000" algn="tl">
                    <a:srgbClr val="000000">
                      <a:alpha val="43137"/>
                    </a:srgbClr>
                  </a:outerShdw>
                </a:effectLst>
              </a:endParaRPr>
            </a:p>
          </p:txBody>
        </p:sp>
        <p:sp>
          <p:nvSpPr>
            <p:cNvPr id="9" name="Textfeld 8"/>
            <p:cNvSpPr txBox="1"/>
            <p:nvPr/>
          </p:nvSpPr>
          <p:spPr>
            <a:xfrm>
              <a:off x="4928420" y="2860563"/>
              <a:ext cx="2031325" cy="369332"/>
            </a:xfrm>
            <a:prstGeom prst="rect">
              <a:avLst/>
            </a:prstGeom>
            <a:solidFill>
              <a:schemeClr val="accent1">
                <a:lumMod val="50000"/>
              </a:schemeClr>
            </a:solidFill>
            <a:effectLst>
              <a:outerShdw blurRad="50800" dist="38100" dir="8100000" algn="tr" rotWithShape="0">
                <a:prstClr val="black">
                  <a:alpha val="40000"/>
                </a:prstClr>
              </a:outerShdw>
            </a:effectLst>
          </p:spPr>
          <p:txBody>
            <a:bodyPr wrap="none" rtlCol="0">
              <a:spAutoFit/>
            </a:bodyPr>
            <a:lstStyle/>
            <a:p>
              <a:r>
                <a:rPr lang="de-DE" b="1" dirty="0" smtClean="0">
                  <a:solidFill>
                    <a:schemeClr val="bg1"/>
                  </a:solidFill>
                  <a:effectLst>
                    <a:outerShdw blurRad="38100" dist="38100" dir="2700000" algn="tl">
                      <a:srgbClr val="000000">
                        <a:alpha val="43137"/>
                      </a:srgbClr>
                    </a:outerShdw>
                  </a:effectLst>
                </a:rPr>
                <a:t>Praxis-Blutdruck</a:t>
              </a:r>
              <a:endParaRPr lang="de-DE"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70856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4_Standarddesign">
  <a:themeElements>
    <a:clrScheme name="4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Standarddesign">
  <a:themeElements>
    <a:clrScheme name="5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Standarddesign">
      <a:majorFont>
        <a:latin typeface="Times New Roman"/>
        <a:ea typeface=""/>
        <a:cs typeface="Arial"/>
      </a:majorFont>
      <a:minorFont>
        <a:latin typeface="Times New Roman"/>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Linie von links">
  <a:themeElements>
    <a:clrScheme name="Linie von link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fontScheme name="Linie von link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1600" b="0" i="0" u="none" strike="noStrike" cap="none" normalizeH="0" baseline="0">
            <a:ln>
              <a:noFill/>
            </a:ln>
            <a:solidFill>
              <a:srgbClr val="000099"/>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1600" b="0" i="0" u="none" strike="noStrike" cap="none" normalizeH="0" baseline="0">
            <a:ln>
              <a:noFill/>
            </a:ln>
            <a:solidFill>
              <a:srgbClr val="000099"/>
            </a:solidFill>
            <a:effectLst/>
            <a:latin typeface="Times New Roman" charset="0"/>
            <a:ea typeface="ＭＳ Ｐゴシック" charset="0"/>
          </a:defRPr>
        </a:defPPr>
      </a:lstStyle>
    </a:lnDef>
  </a:objectDefaults>
  <a:extraClrSchemeLst>
    <a:extraClrScheme>
      <a:clrScheme name="Linie von link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Linie von link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Linie von link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Linie von link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Linie von links">
  <a:themeElements>
    <a:clrScheme name="Linie von link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fontScheme name="Linie von link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1600" b="0" i="0" u="none" strike="noStrike" cap="none" normalizeH="0" baseline="0">
            <a:ln>
              <a:noFill/>
            </a:ln>
            <a:solidFill>
              <a:srgbClr val="000099"/>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1600" b="0" i="0" u="none" strike="noStrike" cap="none" normalizeH="0" baseline="0">
            <a:ln>
              <a:noFill/>
            </a:ln>
            <a:solidFill>
              <a:srgbClr val="000099"/>
            </a:solidFill>
            <a:effectLst/>
            <a:latin typeface="Times New Roman" charset="0"/>
            <a:ea typeface="ＭＳ Ｐゴシック" charset="0"/>
          </a:defRPr>
        </a:defPPr>
      </a:lstStyle>
    </a:lnDef>
  </a:objectDefaults>
  <a:extraClrSchemeLst>
    <a:extraClrScheme>
      <a:clrScheme name="Linie von link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Linie von link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Linie von link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Linie von link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owerpointvorlage_Varianten">
  <a:themeElements>
    <a:clrScheme name="Lariss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iss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1317BD72-4762-4FAA-82B7-8BA3A6C23E9E}" vid="{F8AAF800-821F-46DA-9DA6-BC9F545A440E}"/>
    </a:ext>
  </a:extLst>
</a:theme>
</file>

<file path=ppt/theme/theme15.xml><?xml version="1.0" encoding="utf-8"?>
<a:theme xmlns:a="http://schemas.openxmlformats.org/drawingml/2006/main" name="8_Standarddesign">
  <a:themeElements>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1317BD72-4762-4FAA-82B7-8BA3A6C23E9E}" vid="{F8AAF800-821F-46DA-9DA6-BC9F545A440E}"/>
    </a:ext>
  </a:extLst>
</a:theme>
</file>

<file path=ppt/theme/theme17.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W_Tex_AandM_Template">
  <a:themeElements>
    <a:clrScheme name="SW_Tex_AandM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W_Tex_AandM_Template">
      <a:majorFont>
        <a:latin typeface="Lucida Grand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W_Tex_AandM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W_Tex_AandM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W_Tex_AandM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W_Tex_AandM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W_Tex_AandM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W_Tex_AandM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W_Tex_AandM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W_Tex_AandM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W_Tex_AandM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W_Tex_AandM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W_Tex_AandM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W_Tex_AandM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Standarddesign">
  <a:themeElements>
    <a:clrScheme name="4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4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JF-powerpoint">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JF-powerpoin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JF-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JF-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JF-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JF-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JF-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JF-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JF-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4812</Words>
  <Application>Microsoft Office PowerPoint</Application>
  <PresentationFormat>Bildschirmpräsentation (4:3)</PresentationFormat>
  <Paragraphs>502</Paragraphs>
  <Slides>49</Slides>
  <Notes>15</Notes>
  <HiddenSlides>0</HiddenSlides>
  <MMClips>0</MMClips>
  <ScaleCrop>false</ScaleCrop>
  <HeadingPairs>
    <vt:vector size="8" baseType="variant">
      <vt:variant>
        <vt:lpstr>Verwendete Schriftarten</vt:lpstr>
      </vt:variant>
      <vt:variant>
        <vt:i4>11</vt:i4>
      </vt:variant>
      <vt:variant>
        <vt:lpstr>Design</vt:lpstr>
      </vt:variant>
      <vt:variant>
        <vt:i4>18</vt:i4>
      </vt:variant>
      <vt:variant>
        <vt:lpstr>Eingebettete OLE-Server</vt:lpstr>
      </vt:variant>
      <vt:variant>
        <vt:i4>1</vt:i4>
      </vt:variant>
      <vt:variant>
        <vt:lpstr>Folientitel</vt:lpstr>
      </vt:variant>
      <vt:variant>
        <vt:i4>49</vt:i4>
      </vt:variant>
    </vt:vector>
  </HeadingPairs>
  <TitlesOfParts>
    <vt:vector size="79" baseType="lpstr">
      <vt:lpstr>ＭＳ Ｐゴシック</vt:lpstr>
      <vt:lpstr>Arial</vt:lpstr>
      <vt:lpstr>Calibri</vt:lpstr>
      <vt:lpstr>Calibri Light</vt:lpstr>
      <vt:lpstr>Garamond</vt:lpstr>
      <vt:lpstr>Gothic</vt:lpstr>
      <vt:lpstr>Lucida Grande</vt:lpstr>
      <vt:lpstr>Monotype Sorts</vt:lpstr>
      <vt:lpstr>Symbol</vt:lpstr>
      <vt:lpstr>Times New Roman</vt:lpstr>
      <vt:lpstr>Wingdings</vt:lpstr>
      <vt:lpstr>4_Standarddesign</vt:lpstr>
      <vt:lpstr>Standarddesign</vt:lpstr>
      <vt:lpstr>SW_Tex_AandM_Template</vt:lpstr>
      <vt:lpstr>6_Standarddesign</vt:lpstr>
      <vt:lpstr>Custom Design</vt:lpstr>
      <vt:lpstr>1_Custom Design</vt:lpstr>
      <vt:lpstr>1_JF-powerpoint</vt:lpstr>
      <vt:lpstr>Larissa</vt:lpstr>
      <vt:lpstr>1_Office Theme</vt:lpstr>
      <vt:lpstr>7_Standarddesign</vt:lpstr>
      <vt:lpstr>1_Linie von links</vt:lpstr>
      <vt:lpstr>2_Linie von links</vt:lpstr>
      <vt:lpstr>Powerpointvorlage_Varianten</vt:lpstr>
      <vt:lpstr>2_Office Theme</vt:lpstr>
      <vt:lpstr>8_Standarddesign</vt:lpstr>
      <vt:lpstr>3_Office Theme</vt:lpstr>
      <vt:lpstr>1_Larissa</vt:lpstr>
      <vt:lpstr>2_Larissa</vt:lpstr>
      <vt:lpstr>Image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Nierentransplantation</vt:lpstr>
      <vt:lpstr>Wer steht hinter der Initiative?</vt:lpstr>
      <vt:lpstr>5-Punkte-Maßnahmenkatalog</vt:lpstr>
      <vt:lpstr>Sonderausgabe</vt:lpstr>
      <vt:lpstr>Sonderausgabe / Inhalte</vt:lpstr>
      <vt:lpstr>Sonderausgabe / Inhalte</vt:lpstr>
      <vt:lpstr>Sonderausgabe / Inhalte</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My Computer</dc:creator>
  <cp:lastModifiedBy>user</cp:lastModifiedBy>
  <cp:revision>229</cp:revision>
  <dcterms:created xsi:type="dcterms:W3CDTF">2011-12-10T19:34:39Z</dcterms:created>
  <dcterms:modified xsi:type="dcterms:W3CDTF">2015-06-18T08:19:09Z</dcterms:modified>
</cp:coreProperties>
</file>